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304" r:id="rId7"/>
    <p:sldId id="261" r:id="rId8"/>
    <p:sldId id="263" r:id="rId9"/>
    <p:sldId id="262" r:id="rId10"/>
    <p:sldId id="309" r:id="rId11"/>
    <p:sldId id="265" r:id="rId12"/>
    <p:sldId id="305" r:id="rId13"/>
    <p:sldId id="266" r:id="rId14"/>
    <p:sldId id="267" r:id="rId15"/>
    <p:sldId id="310" r:id="rId16"/>
    <p:sldId id="269" r:id="rId17"/>
    <p:sldId id="306" r:id="rId18"/>
    <p:sldId id="308" r:id="rId19"/>
    <p:sldId id="311" r:id="rId20"/>
    <p:sldId id="312" r:id="rId21"/>
    <p:sldId id="268" r:id="rId22"/>
    <p:sldId id="313" r:id="rId23"/>
    <p:sldId id="271" r:id="rId24"/>
    <p:sldId id="274" r:id="rId25"/>
    <p:sldId id="279" r:id="rId26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8"/>
      <p:bold r:id="rId29"/>
      <p:italic r:id="rId30"/>
      <p:boldItalic r:id="rId31"/>
    </p:embeddedFont>
    <p:embeddedFont>
      <p:font typeface="Roboto Condensed" panose="020B060402020202020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Exo 2" panose="020B0604020202020204" charset="0"/>
      <p:regular r:id="rId37"/>
      <p:bold r:id="rId38"/>
      <p:italic r:id="rId39"/>
      <p:bold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BBCE83-E8D6-4D96-A28C-39CCF79FD41E}">
  <a:tblStyle styleId="{72BBCE83-E8D6-4D96-A28C-39CCF79FD4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4364" autoAdjust="0"/>
  </p:normalViewPr>
  <p:slideViewPr>
    <p:cSldViewPr snapToGrid="0">
      <p:cViewPr varScale="1">
        <p:scale>
          <a:sx n="148" d="100"/>
          <a:sy n="148" d="100"/>
        </p:scale>
        <p:origin x="28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1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946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739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862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819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82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339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630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baafe93d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baafe93d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73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6" r:id="rId16"/>
    <p:sldLayoutId id="2147483667" r:id="rId17"/>
    <p:sldLayoutId id="2147483668" r:id="rId18"/>
    <p:sldLayoutId id="2147483673" r:id="rId19"/>
    <p:sldLayoutId id="214748367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slide" Target="slide2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3.xml"/><Relationship Id="rId5" Type="http://schemas.openxmlformats.org/officeDocument/2006/relationships/slide" Target="slide9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25729" y="449952"/>
            <a:ext cx="361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spc="-50" smtClean="0">
                <a:latin typeface="Exo 2" panose="020B0604020202020204" charset="0"/>
                <a:cs typeface="Times New Roman" panose="02020603050405020304" pitchFamily="18" charset="0"/>
              </a:rPr>
              <a:t>KHOA </a:t>
            </a:r>
            <a:r>
              <a:rPr lang="en-US" sz="1800" b="1" spc="-50">
                <a:latin typeface="Exo 2" panose="020B0604020202020204" charset="0"/>
                <a:cs typeface="Times New Roman" panose="02020603050405020304" pitchFamily="18" charset="0"/>
              </a:rPr>
              <a:t>CÔNG NGHỆ THÔNG TIN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6" y="45410"/>
            <a:ext cx="1178417" cy="11784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110" y="1754981"/>
            <a:ext cx="84164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Exo 2" panose="020B0604020202020204" charset="0"/>
                <a:cs typeface="Times New Roman" panose="02020603050405020304" pitchFamily="18" charset="0"/>
              </a:rPr>
              <a:t>BÁO CÁO ĐỒ ÁN TỐT NGHIỆP ĐẠI </a:t>
            </a:r>
            <a:r>
              <a:rPr lang="en-US" sz="3600" b="1" smtClean="0">
                <a:latin typeface="Exo 2" panose="020B0604020202020204" charset="0"/>
                <a:cs typeface="Times New Roman" panose="02020603050405020304" pitchFamily="18" charset="0"/>
              </a:rPr>
              <a:t>HỌC</a:t>
            </a:r>
          </a:p>
          <a:p>
            <a:pPr algn="ctr"/>
            <a:endParaRPr lang="en-US" sz="2000" b="1">
              <a:latin typeface="Exo 2" panose="020B0604020202020204" charset="0"/>
              <a:cs typeface="Times New Roman" panose="02020603050405020304" pitchFamily="18" charset="0"/>
            </a:endParaRPr>
          </a:p>
          <a:p>
            <a:pPr algn="ctr"/>
            <a:endParaRPr lang="en-US" sz="2000" b="1" smtClean="0">
              <a:latin typeface="Exo 2" panose="020B0604020202020204" charset="0"/>
              <a:cs typeface="Times New Roman" panose="02020603050405020304" pitchFamily="18" charset="0"/>
            </a:endParaRPr>
          </a:p>
          <a:p>
            <a:pPr algn="ctr"/>
            <a:r>
              <a:rPr lang="vi-VN" sz="1800" b="1" cap="all">
                <a:latin typeface="Times New Roman" panose="02020603050405020304" pitchFamily="18" charset="0"/>
                <a:ea typeface="Calibri" panose="020F0502020204030204" pitchFamily="34" charset="0"/>
              </a:rPr>
              <a:t>Nghiên cứu một số phương pháp theo dõi đối tượng chuyển động và ứng dụng vào hệ thống giám sát mục </a:t>
            </a:r>
            <a:r>
              <a:rPr lang="vi-VN" sz="1800" b="1" cap="all" smtClean="0">
                <a:latin typeface="Times New Roman" panose="02020603050405020304" pitchFamily="18" charset="0"/>
                <a:ea typeface="Calibri" panose="020F0502020204030204" pitchFamily="34" charset="0"/>
              </a:rPr>
              <a:t>tiêu</a:t>
            </a:r>
            <a:endParaRPr lang="en-US" sz="180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257300" y="4000500"/>
            <a:ext cx="6743700" cy="1143000"/>
          </a:xfrm>
        </p:spPr>
        <p:txBody>
          <a:bodyPr>
            <a:noAutofit/>
          </a:bodyPr>
          <a:lstStyle/>
          <a:p>
            <a:pPr algn="ctr"/>
            <a:r>
              <a:rPr lang="en-US" b="1" err="1">
                <a:latin typeface="Exo 2" panose="020B0604020202020204" charset="0"/>
                <a:cs typeface="Times New Roman" panose="02020603050405020304" pitchFamily="18" charset="0"/>
              </a:rPr>
              <a:t>Họ</a:t>
            </a:r>
            <a:r>
              <a:rPr lang="en-US" b="1">
                <a:latin typeface="Exo 2" panose="020B0604020202020204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Exo 2" panose="020B0604020202020204" charset="0"/>
                <a:cs typeface="Times New Roman" panose="02020603050405020304" pitchFamily="18" charset="0"/>
              </a:rPr>
              <a:t>và</a:t>
            </a:r>
            <a:r>
              <a:rPr lang="en-US" b="1">
                <a:latin typeface="Exo 2" panose="020B0604020202020204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Exo 2" panose="020B0604020202020204" charset="0"/>
                <a:cs typeface="Times New Roman" panose="02020603050405020304" pitchFamily="18" charset="0"/>
              </a:rPr>
              <a:t>tên</a:t>
            </a:r>
            <a:r>
              <a:rPr lang="en-US" b="1">
                <a:latin typeface="Exo 2" panose="020B0604020202020204" charset="0"/>
                <a:cs typeface="Times New Roman" panose="02020603050405020304" pitchFamily="18" charset="0"/>
              </a:rPr>
              <a:t>: </a:t>
            </a:r>
            <a:r>
              <a:rPr lang="en-US" b="1" err="1">
                <a:latin typeface="Exo 2" panose="020B0604020202020204" charset="0"/>
                <a:cs typeface="Times New Roman" panose="02020603050405020304" pitchFamily="18" charset="0"/>
              </a:rPr>
              <a:t>Nguyễn</a:t>
            </a:r>
            <a:r>
              <a:rPr lang="en-US" b="1">
                <a:latin typeface="Exo 2" panose="020B0604020202020204" charset="0"/>
                <a:cs typeface="Times New Roman" panose="02020603050405020304" pitchFamily="18" charset="0"/>
              </a:rPr>
              <a:t> </a:t>
            </a:r>
            <a:r>
              <a:rPr lang="en-US" b="1" err="1" smtClean="0">
                <a:latin typeface="Exo 2" panose="020B0604020202020204" charset="0"/>
                <a:cs typeface="Times New Roman" panose="02020603050405020304" pitchFamily="18" charset="0"/>
              </a:rPr>
              <a:t>Văn</a:t>
            </a:r>
            <a:r>
              <a:rPr lang="en-US" b="1" smtClean="0">
                <a:latin typeface="Exo 2" panose="020B0604020202020204" charset="0"/>
                <a:cs typeface="Times New Roman" panose="02020603050405020304" pitchFamily="18" charset="0"/>
              </a:rPr>
              <a:t> </a:t>
            </a:r>
            <a:r>
              <a:rPr lang="en-US" b="1" err="1" smtClean="0">
                <a:latin typeface="Exo 2" panose="020B0604020202020204" charset="0"/>
                <a:cs typeface="Times New Roman" panose="02020603050405020304" pitchFamily="18" charset="0"/>
              </a:rPr>
              <a:t>Quyết</a:t>
            </a:r>
            <a:r>
              <a:rPr lang="en-US" b="1" smtClean="0">
                <a:latin typeface="Exo 2" panose="020B0604020202020204" charset="0"/>
                <a:cs typeface="Times New Roman" panose="02020603050405020304" pitchFamily="18" charset="0"/>
              </a:rPr>
              <a:t>, </a:t>
            </a:r>
            <a:r>
              <a:rPr lang="en-US" b="1" err="1">
                <a:latin typeface="Exo 2" panose="020B0604020202020204" charset="0"/>
                <a:cs typeface="Times New Roman" panose="02020603050405020304" pitchFamily="18" charset="0"/>
              </a:rPr>
              <a:t>Lớp</a:t>
            </a:r>
            <a:r>
              <a:rPr lang="en-US" b="1">
                <a:latin typeface="Exo 2" panose="020B0604020202020204" charset="0"/>
                <a:cs typeface="Times New Roman" panose="02020603050405020304" pitchFamily="18" charset="0"/>
              </a:rPr>
              <a:t>: </a:t>
            </a:r>
            <a:r>
              <a:rPr lang="en-US" b="1" smtClean="0">
                <a:latin typeface="Exo 2" panose="020B0604020202020204" charset="0"/>
                <a:cs typeface="Times New Roman" panose="02020603050405020304" pitchFamily="18" charset="0"/>
              </a:rPr>
              <a:t>CNG&amp;MP15, </a:t>
            </a:r>
            <a:r>
              <a:rPr lang="en-US" b="1" err="1">
                <a:latin typeface="Exo 2" panose="020B0604020202020204" charset="0"/>
                <a:cs typeface="Times New Roman" panose="02020603050405020304" pitchFamily="18" charset="0"/>
              </a:rPr>
              <a:t>Khóa</a:t>
            </a:r>
            <a:r>
              <a:rPr lang="en-US" b="1">
                <a:latin typeface="Exo 2" panose="020B0604020202020204" charset="0"/>
                <a:cs typeface="Times New Roman" panose="02020603050405020304" pitchFamily="18" charset="0"/>
              </a:rPr>
              <a:t>: </a:t>
            </a:r>
            <a:r>
              <a:rPr lang="en-US" b="1" smtClean="0">
                <a:latin typeface="Exo 2" panose="020B0604020202020204" charset="0"/>
                <a:cs typeface="Times New Roman" panose="02020603050405020304" pitchFamily="18" charset="0"/>
              </a:rPr>
              <a:t>15</a:t>
            </a:r>
          </a:p>
          <a:p>
            <a:pPr algn="ctr"/>
            <a:r>
              <a:rPr lang="en-US" b="1" smtClean="0">
                <a:latin typeface="Exo 2" panose="020B0604020202020204" charset="0"/>
                <a:cs typeface="Times New Roman" panose="02020603050405020304" pitchFamily="18" charset="0"/>
              </a:rPr>
              <a:t>	</a:t>
            </a:r>
            <a:r>
              <a:rPr lang="en-US" b="1" err="1" smtClean="0">
                <a:latin typeface="Exo 2" panose="020B0604020202020204" charset="0"/>
                <a:cs typeface="Times New Roman" panose="02020603050405020304" pitchFamily="18" charset="0"/>
              </a:rPr>
              <a:t>Ngành</a:t>
            </a:r>
            <a:r>
              <a:rPr lang="en-US" b="1" smtClean="0">
                <a:latin typeface="Exo 2" panose="020B0604020202020204" charset="0"/>
                <a:cs typeface="Times New Roman" panose="02020603050405020304" pitchFamily="18" charset="0"/>
              </a:rPr>
              <a:t>: </a:t>
            </a:r>
            <a:r>
              <a:rPr lang="en-US" b="1" err="1" smtClean="0">
                <a:latin typeface="Exo 2" panose="020B0604020202020204" charset="0"/>
                <a:cs typeface="Times New Roman" panose="02020603050405020304" pitchFamily="18" charset="0"/>
              </a:rPr>
              <a:t>Khoa</a:t>
            </a:r>
            <a:r>
              <a:rPr lang="en-US" b="1" smtClean="0">
                <a:latin typeface="Exo 2" panose="020B0604020202020204" charset="0"/>
                <a:cs typeface="Times New Roman" panose="02020603050405020304" pitchFamily="18" charset="0"/>
              </a:rPr>
              <a:t> </a:t>
            </a:r>
            <a:r>
              <a:rPr lang="en-US" b="1" err="1" smtClean="0">
                <a:latin typeface="Exo 2" panose="020B0604020202020204" charset="0"/>
                <a:cs typeface="Times New Roman" panose="02020603050405020304" pitchFamily="18" charset="0"/>
              </a:rPr>
              <a:t>học</a:t>
            </a:r>
            <a:r>
              <a:rPr lang="en-US" b="1" smtClean="0">
                <a:latin typeface="Exo 2" panose="020B0604020202020204" charset="0"/>
                <a:cs typeface="Times New Roman" panose="02020603050405020304" pitchFamily="18" charset="0"/>
              </a:rPr>
              <a:t> </a:t>
            </a:r>
            <a:r>
              <a:rPr lang="en-US" b="1" err="1" smtClean="0">
                <a:latin typeface="Exo 2" panose="020B0604020202020204" charset="0"/>
                <a:cs typeface="Times New Roman" panose="02020603050405020304" pitchFamily="18" charset="0"/>
              </a:rPr>
              <a:t>máy</a:t>
            </a:r>
            <a:r>
              <a:rPr lang="en-US" b="1" smtClean="0">
                <a:latin typeface="Exo 2" panose="020B0604020202020204" charset="0"/>
                <a:cs typeface="Times New Roman" panose="02020603050405020304" pitchFamily="18" charset="0"/>
              </a:rPr>
              <a:t> </a:t>
            </a:r>
            <a:r>
              <a:rPr lang="en-US" b="1" err="1" smtClean="0">
                <a:latin typeface="Exo 2" panose="020B0604020202020204" charset="0"/>
                <a:cs typeface="Times New Roman" panose="02020603050405020304" pitchFamily="18" charset="0"/>
              </a:rPr>
              <a:t>tính</a:t>
            </a:r>
            <a:r>
              <a:rPr lang="en-US" b="1" smtClean="0">
                <a:latin typeface="Exo 2" panose="020B0604020202020204" charset="0"/>
                <a:cs typeface="Times New Roman" panose="02020603050405020304" pitchFamily="18" charset="0"/>
              </a:rPr>
              <a:t>, </a:t>
            </a:r>
            <a:r>
              <a:rPr lang="de-DE" b="1" smtClean="0">
                <a:latin typeface="Exo 2" panose="020B0604020202020204" charset="0"/>
                <a:cs typeface="Times New Roman" panose="02020603050405020304" pitchFamily="18" charset="0"/>
              </a:rPr>
              <a:t>Chuyên ngành: Công nghệ game và mô phỏng</a:t>
            </a:r>
          </a:p>
          <a:p>
            <a:pPr algn="ctr"/>
            <a:r>
              <a:rPr lang="vi-VN" b="1" i="1" smtClean="0">
                <a:latin typeface="Exo 2" panose="020B0604020202020204" charset="0"/>
                <a:cs typeface="Times New Roman" panose="02020603050405020304" pitchFamily="18" charset="0"/>
              </a:rPr>
              <a:t>Cán </a:t>
            </a:r>
            <a:r>
              <a:rPr lang="vi-VN" b="1" i="1">
                <a:latin typeface="Exo 2" panose="020B0604020202020204" charset="0"/>
                <a:cs typeface="Times New Roman" panose="02020603050405020304" pitchFamily="18" charset="0"/>
              </a:rPr>
              <a:t>bộ hướng dẫn khoa học: Trung tá, GV,  TS.Hà Chí Trung</a:t>
            </a:r>
            <a:endParaRPr lang="en-US" b="1">
              <a:latin typeface="Exo 2" panose="020B0604020202020204" charset="0"/>
              <a:cs typeface="Times New Roman" panose="02020603050405020304" pitchFamily="18" charset="0"/>
            </a:endParaRPr>
          </a:p>
          <a:p>
            <a:pPr algn="ctr"/>
            <a:endParaRPr lang="en-US">
              <a:latin typeface="Exo 2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3343" y="265286"/>
            <a:ext cx="2846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Exo 2" panose="020B0604020202020204" charset="0"/>
                <a:cs typeface="Times New Roman" panose="02020603050405020304" pitchFamily="18" charset="0"/>
              </a:rPr>
              <a:t>HỌC VIỆN KỸ THUẬT QUÂN </a:t>
            </a:r>
            <a:r>
              <a:rPr lang="en-US" b="1" smtClean="0">
                <a:latin typeface="Exo 2" panose="020B0604020202020204" charset="0"/>
                <a:cs typeface="Times New Roman" panose="02020603050405020304" pitchFamily="18" charset="0"/>
              </a:rPr>
              <a:t>SỰ</a:t>
            </a:r>
          </a:p>
          <a:p>
            <a:pPr algn="ctr"/>
            <a:endParaRPr lang="en-US" b="1">
              <a:latin typeface="Exo 2" panose="020B0604020202020204" charset="0"/>
              <a:cs typeface="Times New Roman" panose="02020603050405020304" pitchFamily="18" charset="0"/>
            </a:endParaRPr>
          </a:p>
          <a:p>
            <a:pPr algn="ctr"/>
            <a:r>
              <a:rPr lang="en-US" b="1" spc="-50" smtClean="0">
                <a:latin typeface="Exo 2" panose="020B0604020202020204" charset="0"/>
                <a:cs typeface="Times New Roman" panose="02020603050405020304" pitchFamily="18" charset="0"/>
              </a:rPr>
              <a:t>MILITARY TECHNICAL ACADEMY</a:t>
            </a:r>
            <a:endParaRPr lang="en-US" b="1">
              <a:latin typeface="Exo 2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683994" y="203931"/>
            <a:ext cx="3695218" cy="8947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Cấu </a:t>
            </a:r>
            <a:r>
              <a:rPr lang="en" sz="2800" smtClean="0"/>
              <a:t>trúc</a:t>
            </a:r>
            <a:r>
              <a:rPr lang="en" smtClean="0"/>
              <a:t> YOLO</a:t>
            </a:r>
            <a:endParaRPr/>
          </a:p>
        </p:txBody>
      </p:sp>
      <p:cxnSp>
        <p:nvCxnSpPr>
          <p:cNvPr id="236" name="Google Shape;236;p39"/>
          <p:cNvCxnSpPr/>
          <p:nvPr/>
        </p:nvCxnSpPr>
        <p:spPr>
          <a:xfrm>
            <a:off x="5458580" y="1409891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https://phamdinhkhanh.github.io/assets/images/20200309_YOLOAlgorithm/h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52" y="1552464"/>
            <a:ext cx="575881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714499" y="3511317"/>
            <a:ext cx="5934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Kiến </a:t>
            </a:r>
            <a:r>
              <a:rPr lang="en-US" sz="160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trúc: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Base Network </a:t>
            </a:r>
            <a:r>
              <a:rPr lang="en-US" sz="160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là các mạng </a:t>
            </a:r>
            <a:r>
              <a:rPr lang="en-US" sz="1600" smtClean="0">
                <a:latin typeface="Exo 2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>
                <a:latin typeface="Exo 2" panose="020B0604020202020204" charset="0"/>
                <a:ea typeface="Calibri" panose="020F0502020204030204" pitchFamily="34" charset="0"/>
              </a:rPr>
              <a:t>Phần </a:t>
            </a:r>
            <a:r>
              <a:rPr lang="en-US" sz="1600">
                <a:latin typeface="Exo 2" panose="020B0604020202020204" charset="0"/>
                <a:ea typeface="Calibri" panose="020F0502020204030204" pitchFamily="34" charset="0"/>
              </a:rPr>
              <a:t>phía sau </a:t>
            </a:r>
            <a:r>
              <a:rPr lang="en-US" sz="1600" smtClean="0">
                <a:latin typeface="Exo 2" panose="020B0604020202020204" charset="0"/>
                <a:ea typeface="Calibri" panose="020F0502020204030204" pitchFamily="34" charset="0"/>
              </a:rPr>
              <a:t>là </a:t>
            </a:r>
            <a:r>
              <a:rPr lang="en-US" sz="1600">
                <a:latin typeface="Exo 2" panose="020B0604020202020204" charset="0"/>
                <a:ea typeface="Calibri" panose="020F0502020204030204" pitchFamily="34" charset="0"/>
              </a:rPr>
              <a:t>Extra </a:t>
            </a:r>
            <a:r>
              <a:rPr lang="en-US" sz="1600" smtClean="0">
                <a:latin typeface="Exo 2" panose="020B0604020202020204" charset="0"/>
                <a:ea typeface="Calibri" panose="020F0502020204030204" pitchFamily="34" charset="0"/>
              </a:rPr>
              <a:t>Layers</a:t>
            </a:r>
            <a:endParaRPr lang="en-US" sz="1600"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7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0191" y="2812206"/>
            <a:ext cx="572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Exo 2" panose="020B0604020202020204" charset="0"/>
              </a:rPr>
              <a:t/>
            </a:r>
            <a:br>
              <a:rPr lang="en-US" sz="2000">
                <a:solidFill>
                  <a:schemeClr val="tx1"/>
                </a:solidFill>
                <a:latin typeface="Exo 2" panose="020B0604020202020204" charset="0"/>
              </a:rPr>
            </a:br>
            <a:endParaRPr lang="en-US" sz="2000">
              <a:latin typeface="Exo 2" panose="020B060402020202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9594" y="138147"/>
            <a:ext cx="5238518" cy="651263"/>
          </a:xfrm>
        </p:spPr>
        <p:txBody>
          <a:bodyPr/>
          <a:lstStyle/>
          <a:p>
            <a:r>
              <a:rPr lang="en-US"/>
              <a:t>Cách hoạt động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14" y="784983"/>
            <a:ext cx="5715000" cy="362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0191" y="2812206"/>
            <a:ext cx="5728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Exo 2" panose="020B0604020202020204" charset="0"/>
              </a:rPr>
              <a:t/>
            </a:r>
            <a:br>
              <a:rPr lang="en-US" sz="2000">
                <a:solidFill>
                  <a:schemeClr val="tx1"/>
                </a:solidFill>
                <a:latin typeface="Exo 2" panose="020B0604020202020204" charset="0"/>
              </a:rPr>
            </a:br>
            <a:endParaRPr lang="en-US" sz="2000">
              <a:latin typeface="Exo 2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28228" y="996093"/>
                <a:ext cx="6919200" cy="3510600"/>
              </a:xfrm>
            </p:spPr>
            <p:txBody>
              <a:bodyPr/>
              <a:lstStyle/>
              <a:p>
                <a:pPr indent="0">
                  <a:lnSpc>
                    <a:spcPct val="200000"/>
                  </a:lnSpc>
                  <a:buNone/>
                </a:pPr>
                <a:r>
                  <a:rPr lang="en-US" sz="1600" smtClean="0">
                    <a:latin typeface="Exo 2" panose="020B0604020202020204" charset="0"/>
                  </a:rPr>
                  <a:t>Chia ảnh đầu vào thành lưới có kích thước SxS.</a:t>
                </a:r>
              </a:p>
              <a:p>
                <a:pPr indent="0">
                  <a:lnSpc>
                    <a:spcPct val="200000"/>
                  </a:lnSpc>
                  <a:buNone/>
                </a:pPr>
                <a:r>
                  <a:rPr lang="en-US" sz="1600" smtClean="0">
                    <a:latin typeface="Exo 2" panose="020B0604020202020204" charset="0"/>
                  </a:rPr>
                  <a:t>Mỗi cell trên lưới dự đoán: </a:t>
                </a:r>
              </a:p>
              <a:p>
                <a:pPr marL="731520" indent="-27432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>
                    <a:latin typeface="Exo 2" panose="020B0604020202020204" charset="0"/>
                  </a:rPr>
                  <a:t>B</a:t>
                </a:r>
                <a:r>
                  <a:rPr lang="en-US" sz="1600" smtClean="0">
                    <a:latin typeface="Exo 2" panose="020B0604020202020204" charset="0"/>
                  </a:rPr>
                  <a:t>ounding boxes.</a:t>
                </a:r>
              </a:p>
              <a:p>
                <a:pPr marL="731520" indent="-27432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sz="1600" smtClean="0">
                    <a:latin typeface="Exo 2" panose="020B0604020202020204" charset="0"/>
                  </a:rPr>
                  <a:t>Confidence </a:t>
                </a:r>
                <a:r>
                  <a:rPr lang="pt-BR" sz="1600">
                    <a:latin typeface="Exo 2" panose="020B0604020202020204" charset="0"/>
                  </a:rPr>
                  <a:t>scores </a:t>
                </a:r>
                <a:endParaRPr lang="pt-BR" sz="1600" smtClean="0">
                  <a:latin typeface="Exo 2" panose="020B0604020202020204" charset="0"/>
                </a:endParaRPr>
              </a:p>
              <a:p>
                <a:pPr marL="731520" indent="-27432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smtClean="0">
                    <a:latin typeface="Exo 2" panose="020B0604020202020204" charset="0"/>
                  </a:rPr>
                  <a:t>Object class</a:t>
                </a:r>
              </a:p>
              <a:p>
                <a:pPr indent="0">
                  <a:lnSpc>
                    <a:spcPct val="200000"/>
                  </a:lnSpc>
                  <a:buNone/>
                </a:pPr>
                <a:r>
                  <a:rPr lang="en-US" sz="1600" smtClean="0">
                    <a:latin typeface="Exo 2" panose="020B0604020202020204" charset="0"/>
                  </a:rPr>
                  <a:t>Output của mạng:</a:t>
                </a:r>
              </a:p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 sz="1600">
                    <a:latin typeface="Exo 2" panose="020B060402020202020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,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,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},{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,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,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,....,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}]</m:t>
                    </m:r>
                  </m:oMath>
                </a14:m>
                <a:endParaRPr lang="en-US" sz="1600">
                  <a:latin typeface="Exo 2" panose="020B0604020202020204" charset="0"/>
                </a:endParaRPr>
              </a:p>
            </p:txBody>
          </p:sp>
        </mc:Choice>
        <mc:Fallback xmlns="">
          <p:sp>
            <p:nvSpPr>
              <p:cNvPr id="8" name="Tex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28228" y="996093"/>
                <a:ext cx="6919200" cy="35106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Cách hoạt động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98" y="1222973"/>
            <a:ext cx="255785" cy="3090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53" y="1716661"/>
            <a:ext cx="255785" cy="3090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164" y="3314420"/>
            <a:ext cx="256054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287;p42"/>
          <p:cNvSpPr txBox="1">
            <a:spLocks/>
          </p:cNvSpPr>
          <p:nvPr/>
        </p:nvSpPr>
        <p:spPr>
          <a:xfrm>
            <a:off x="830687" y="341042"/>
            <a:ext cx="5106474" cy="67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-US" sz="2800"/>
              <a:t>Non-max </a:t>
            </a:r>
            <a:r>
              <a:rPr lang="en-US" sz="2800" smtClean="0"/>
              <a:t>suppression (NMS)</a:t>
            </a:r>
            <a:endParaRPr lang="en-US" sz="2800"/>
          </a:p>
        </p:txBody>
      </p:sp>
      <p:sp>
        <p:nvSpPr>
          <p:cNvPr id="58" name="Google Shape;288;p42"/>
          <p:cNvSpPr txBox="1">
            <a:spLocks noGrp="1"/>
          </p:cNvSpPr>
          <p:nvPr>
            <p:ph type="subTitle" idx="1"/>
          </p:nvPr>
        </p:nvSpPr>
        <p:spPr>
          <a:xfrm flipH="1">
            <a:off x="739819" y="1076987"/>
            <a:ext cx="7127967" cy="5987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800" smtClean="0">
                <a:solidFill>
                  <a:schemeClr val="tx1"/>
                </a:solidFill>
                <a:latin typeface="Exo 2" panose="020B0604020202020204" charset="0"/>
              </a:rPr>
              <a:t>Mục</a:t>
            </a:r>
            <a:r>
              <a:rPr lang="en-US" sz="2000" smtClean="0">
                <a:solidFill>
                  <a:schemeClr val="tx1"/>
                </a:solidFill>
                <a:latin typeface="Exo 2" panose="020B0604020202020204" charset="0"/>
              </a:rPr>
              <a:t> đích giảm số lượng bouding box trên các cell bị overlap</a:t>
            </a:r>
            <a:endParaRPr sz="2000">
              <a:solidFill>
                <a:schemeClr val="tx1"/>
              </a:solidFill>
              <a:latin typeface="Exo 2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719330" y="1737265"/>
            <a:ext cx="5595871" cy="2854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70650" y="1590540"/>
            <a:ext cx="6919200" cy="3064259"/>
          </a:xfrm>
        </p:spPr>
        <p:txBody>
          <a:bodyPr/>
          <a:lstStyle/>
          <a:p>
            <a:pPr marL="177800" indent="0">
              <a:buNone/>
            </a:pPr>
            <a:r>
              <a:rPr lang="en-US" sz="1600" smtClean="0">
                <a:latin typeface="Exo 2" panose="020B0604020202020204" charset="0"/>
              </a:rPr>
              <a:t>Nội dung: </a:t>
            </a:r>
          </a:p>
          <a:p>
            <a:pPr marL="4635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smtClean="0">
                <a:latin typeface="Exo 2" panose="020B0604020202020204" charset="0"/>
              </a:rPr>
              <a:t>Giới thiệu về thuật toán SORT(Simple Online and Realtime Tracking)</a:t>
            </a:r>
          </a:p>
          <a:p>
            <a:pPr marL="4635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latin typeface="Exo 2" panose="020B0604020202020204" charset="0"/>
              </a:rPr>
              <a:t>Giới thiệu về thuật toán </a:t>
            </a:r>
            <a:r>
              <a:rPr lang="en-US" sz="1600" smtClean="0">
                <a:latin typeface="Exo 2" panose="020B0604020202020204" charset="0"/>
              </a:rPr>
              <a:t>DeepSORT(Simple </a:t>
            </a:r>
            <a:r>
              <a:rPr lang="en-US" sz="1600">
                <a:latin typeface="Exo 2" panose="020B0604020202020204" charset="0"/>
              </a:rPr>
              <a:t>Online and Realtime </a:t>
            </a:r>
            <a:r>
              <a:rPr lang="en-US" sz="1600" smtClean="0">
                <a:latin typeface="Exo 2" panose="020B0604020202020204" charset="0"/>
              </a:rPr>
              <a:t>Tracking with a Deep Association Metric)</a:t>
            </a:r>
            <a:endParaRPr lang="en-US" sz="1600">
              <a:latin typeface="Exo 2" panose="020B0604020202020204" charset="0"/>
            </a:endParaRPr>
          </a:p>
        </p:txBody>
      </p:sp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mtClean="0"/>
              <a:t>GIỚI THIỆU CÁC THUẬT TOÁN TRACKING</a:t>
            </a:r>
            <a:endParaRPr lang="en-US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4294967295"/>
          </p:nvPr>
        </p:nvSpPr>
        <p:spPr>
          <a:xfrm flipH="1">
            <a:off x="0" y="42863"/>
            <a:ext cx="1725613" cy="755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47" name="Google Shape;347;p44"/>
          <p:cNvCxnSpPr/>
          <p:nvPr/>
        </p:nvCxnSpPr>
        <p:spPr>
          <a:xfrm>
            <a:off x="3842046" y="1157087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635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smtClean="0">
                    <a:latin typeface="Exo 2" panose="020B0604020202020204" charset="0"/>
                  </a:rPr>
                  <a:t>Giới thiệu vào năm 2016.</a:t>
                </a:r>
              </a:p>
              <a:p>
                <a:pPr marL="4635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smtClean="0">
                    <a:latin typeface="Exo 2" panose="020B0604020202020204" charset="0"/>
                  </a:rPr>
                  <a:t>Sử </a:t>
                </a:r>
                <a:r>
                  <a:rPr lang="en" sz="1600" smtClean="0">
                    <a:solidFill>
                      <a:schemeClr val="tx1"/>
                    </a:solidFill>
                    <a:latin typeface="Exo 2" panose="020B0604020202020204" charset="0"/>
                  </a:rPr>
                  <a:t>dụng </a:t>
                </a:r>
                <a:r>
                  <a:rPr lang="en" sz="1600">
                    <a:solidFill>
                      <a:schemeClr val="tx1"/>
                    </a:solidFill>
                    <a:latin typeface="Exo 2" panose="020B0604020202020204" charset="0"/>
                  </a:rPr>
                  <a:t>hai thuật toán cốt lõi là Hungarian và Kalman Filter</a:t>
                </a:r>
                <a:endParaRPr lang="en-US" sz="1600" smtClean="0">
                  <a:latin typeface="Exo 2" panose="020B0604020202020204" charset="0"/>
                </a:endParaRPr>
              </a:p>
              <a:p>
                <a:pPr marL="4635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1600">
                    <a:latin typeface="Exo 2" panose="020B0604020202020204" charset="0"/>
                  </a:rPr>
                  <a:t>Đ</a:t>
                </a:r>
                <a:r>
                  <a:rPr lang="vi-VN" sz="1600" smtClean="0">
                    <a:latin typeface="Exo 2" panose="020B0604020202020204" charset="0"/>
                  </a:rPr>
                  <a:t>ược </a:t>
                </a:r>
                <a:r>
                  <a:rPr lang="vi-VN" sz="1600">
                    <a:latin typeface="Exo 2" panose="020B0604020202020204" charset="0"/>
                  </a:rPr>
                  <a:t>sử </a:t>
                </a:r>
                <a:r>
                  <a:rPr lang="vi-VN" sz="1600" smtClean="0">
                    <a:latin typeface="Exo 2" panose="020B0604020202020204" charset="0"/>
                  </a:rPr>
                  <a:t>dụng</a:t>
                </a:r>
                <a:r>
                  <a:rPr lang="en-US" sz="1600" smtClean="0">
                    <a:latin typeface="Exo 2" panose="020B0604020202020204" charset="0"/>
                  </a:rPr>
                  <a:t> </a:t>
                </a:r>
                <a:r>
                  <a:rPr lang="vi-VN" sz="1600" smtClean="0">
                    <a:latin typeface="Exo 2" panose="020B0604020202020204" charset="0"/>
                  </a:rPr>
                  <a:t>nhận </a:t>
                </a:r>
                <a:r>
                  <a:rPr lang="vi-VN" sz="1600">
                    <a:latin typeface="Exo 2" panose="020B0604020202020204" charset="0"/>
                  </a:rPr>
                  <a:t>dạng </a:t>
                </a:r>
                <a:r>
                  <a:rPr lang="en-US" sz="1600" smtClean="0">
                    <a:latin typeface="Exo 2" panose="020B0604020202020204" charset="0"/>
                  </a:rPr>
                  <a:t>vị trí</a:t>
                </a:r>
                <a:r>
                  <a:rPr lang="vi-VN" sz="1600" smtClean="0">
                    <a:latin typeface="Exo 2" panose="020B0604020202020204" charset="0"/>
                  </a:rPr>
                  <a:t> </a:t>
                </a:r>
                <a:r>
                  <a:rPr lang="vi-VN" sz="1600">
                    <a:latin typeface="Exo 2" panose="020B0604020202020204" charset="0"/>
                  </a:rPr>
                  <a:t>mục tiêu vào khung hình tiếp theo</a:t>
                </a:r>
                <a:r>
                  <a:rPr lang="vi-VN" sz="1600" smtClean="0">
                    <a:latin typeface="Exo 2" panose="020B0604020202020204" charset="0"/>
                  </a:rPr>
                  <a:t>.</a:t>
                </a:r>
                <a:endParaRPr lang="en-US" sz="1600" smtClean="0">
                  <a:latin typeface="Exo 2" panose="020B0604020202020204" charset="0"/>
                </a:endParaRPr>
              </a:p>
              <a:p>
                <a:pPr marL="4635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smtClean="0">
                    <a:latin typeface="Exo 2" panose="020B0604020202020204" charset="0"/>
                  </a:rPr>
                  <a:t>Ước </a:t>
                </a:r>
                <a:r>
                  <a:rPr lang="vi-VN" sz="1600" smtClean="0">
                    <a:latin typeface="Exo 2" panose="020B0604020202020204" charset="0"/>
                  </a:rPr>
                  <a:t>tính </a:t>
                </a:r>
                <a:r>
                  <a:rPr lang="vi-VN" sz="1600">
                    <a:latin typeface="Exo 2" panose="020B0604020202020204" charset="0"/>
                  </a:rPr>
                  <a:t>độ dịch chuyển giữa các khung của mỗi vật thể với mô hình vận tốc không đổi tuyến tính </a:t>
                </a:r>
                <a:r>
                  <a:rPr lang="vi-VN" sz="1600" smtClean="0">
                    <a:latin typeface="Exo 2" panose="020B0604020202020204" charset="0"/>
                  </a:rPr>
                  <a:t>độc </a:t>
                </a:r>
                <a:r>
                  <a:rPr lang="vi-VN" sz="1600">
                    <a:latin typeface="Exo 2" panose="020B0604020202020204" charset="0"/>
                  </a:rPr>
                  <a:t>lập với các vật thể </a:t>
                </a:r>
                <a:r>
                  <a:rPr lang="vi-VN" sz="1600" smtClean="0">
                    <a:latin typeface="Exo 2" panose="020B0604020202020204" charset="0"/>
                  </a:rPr>
                  <a:t>khác.</a:t>
                </a:r>
                <a:endParaRPr lang="en-US" sz="1600" smtClean="0">
                  <a:latin typeface="Exo 2" panose="020B0604020202020204" charset="0"/>
                </a:endParaRPr>
              </a:p>
              <a:p>
                <a:pPr marL="1778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smtClean="0">
                  <a:latin typeface="Exo 2" panose="020B0604020202020204" charset="0"/>
                </a:endParaRPr>
              </a:p>
              <a:p>
                <a:pPr marL="73152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: Toạ độ tâm đối tượng</a:t>
                </a:r>
              </a:p>
              <a:p>
                <a:pPr marL="73152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smtClean="0"/>
                  <a:t>: </a:t>
                </a:r>
                <a:r>
                  <a:rPr lang="en-US" sz="1600" smtClean="0">
                    <a:latin typeface="Exo 2" panose="020B0604020202020204" charset="0"/>
                  </a:rPr>
                  <a:t>Diện tích và tỉ lệ khung hình của bounding box.</a:t>
                </a:r>
              </a:p>
              <a:p>
                <a:pPr marL="73152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: Tốc độ di chuyển tương ứng</a:t>
                </a:r>
              </a:p>
              <a:p>
                <a:pPr marL="177800" indent="0" algn="ctr">
                  <a:buNone/>
                </a:pPr>
                <a:endParaRPr lang="en-US" sz="1600">
                  <a:latin typeface="Exo 2" panose="020B0604020202020204" charset="0"/>
                </a:endParaRP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780491"/>
          </a:xfrm>
        </p:spPr>
        <p:txBody>
          <a:bodyPr/>
          <a:lstStyle/>
          <a:p>
            <a:pPr lvl="0"/>
            <a:r>
              <a:rPr lang="en-US" smtClean="0"/>
              <a:t>GIỚI THIỆU THUẬT TOÁN SORT</a:t>
            </a:r>
            <a:endParaRPr lang="en-US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4294967295"/>
          </p:nvPr>
        </p:nvSpPr>
        <p:spPr>
          <a:xfrm flipH="1">
            <a:off x="0" y="42863"/>
            <a:ext cx="1725613" cy="755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03.1</a:t>
            </a:r>
            <a:endParaRPr/>
          </a:p>
        </p:txBody>
      </p:sp>
      <p:cxnSp>
        <p:nvCxnSpPr>
          <p:cNvPr id="347" name="Google Shape;347;p44"/>
          <p:cNvCxnSpPr/>
          <p:nvPr/>
        </p:nvCxnSpPr>
        <p:spPr>
          <a:xfrm>
            <a:off x="5554936" y="925267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0008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70649" y="938138"/>
            <a:ext cx="7861227" cy="3994470"/>
          </a:xfrm>
        </p:spPr>
        <p:txBody>
          <a:bodyPr/>
          <a:lstStyle/>
          <a:p>
            <a:pPr marL="349250" indent="-171450">
              <a:buFont typeface="Arial" panose="020B0604020202020204" pitchFamily="34" charset="0"/>
              <a:buChar char="•"/>
            </a:pPr>
            <a:r>
              <a:rPr lang="en-US" sz="1600" smtClean="0">
                <a:latin typeface="Exo 2" panose="020B0604020202020204" charset="0"/>
              </a:rPr>
              <a:t>Đề xuất giải pháp cho bài toán phân công công việc Linear Assigment.</a:t>
            </a:r>
          </a:p>
          <a:p>
            <a:pPr marL="349250" indent="-171450">
              <a:buFont typeface="Arial" panose="020B0604020202020204" pitchFamily="34" charset="0"/>
              <a:buChar char="•"/>
            </a:pPr>
            <a:r>
              <a:rPr lang="en-US" sz="1600" smtClean="0">
                <a:latin typeface="Exo 2" panose="020B0604020202020204" charset="0"/>
              </a:rPr>
              <a:t>Liên hê với OT:</a:t>
            </a:r>
          </a:p>
          <a:p>
            <a:pPr marL="806450" lvl="1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smtClean="0">
                <a:latin typeface="Exo 2" panose="020B0604020202020204" charset="0"/>
              </a:rPr>
              <a:t>Có n detection(i = 1,2,....,n) và m track preditct (j = 1,2,...,n) dựa vào độ đo khoảng cách trong không gian vector liên kết i với j sao cho sai số là nhỏ nhất.</a:t>
            </a:r>
          </a:p>
          <a:p>
            <a:pPr marL="6350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>
              <a:latin typeface="Exo 2" panose="020B0604020202020204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smtClean="0">
              <a:latin typeface="Exo 2" panose="020B0604020202020204" charset="0"/>
            </a:endParaRPr>
          </a:p>
        </p:txBody>
      </p:sp>
      <p:sp>
        <p:nvSpPr>
          <p:cNvPr id="415" name="Google Shape;415;p4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T</a:t>
            </a:r>
            <a:r>
              <a:rPr lang="en-US" sz="2000" smtClean="0"/>
              <a:t>h</a:t>
            </a:r>
            <a:r>
              <a:rPr lang="en" sz="2000" smtClean="0"/>
              <a:t>uật toán Hungarian	</a:t>
            </a:r>
            <a:endParaRPr sz="2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686" y="2756729"/>
            <a:ext cx="1925391" cy="1787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78024" y="937721"/>
            <a:ext cx="7705537" cy="3862879"/>
          </a:xfrm>
        </p:spPr>
        <p:txBody>
          <a:bodyPr/>
          <a:lstStyle/>
          <a:p>
            <a:pPr marL="0" indent="-18288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lang="vi-VN" sz="1600" smtClean="0">
                <a:solidFill>
                  <a:schemeClr val="tx1"/>
                </a:solidFill>
                <a:latin typeface="Exo 2" panose="020B0604020202020204" charset="0"/>
              </a:rPr>
              <a:t>Bộ lọc Kalman là một thuật toán chung được sử dụng để ước tính các tham số hệ thống. </a:t>
            </a:r>
            <a:endParaRPr lang="en-US" sz="1600" smtClean="0">
              <a:solidFill>
                <a:schemeClr val="tx1"/>
              </a:solidFill>
              <a:latin typeface="Exo 2" panose="020B0604020202020204" charset="0"/>
            </a:endParaRPr>
          </a:p>
          <a:p>
            <a:pPr marL="0" indent="-18288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</a:pPr>
            <a:r>
              <a:rPr lang="vi-VN" sz="1600" smtClean="0">
                <a:latin typeface="Exo 2" panose="020B0604020202020204" charset="0"/>
              </a:rPr>
              <a:t>Trong </a:t>
            </a:r>
            <a:r>
              <a:rPr lang="en-US" sz="1600" smtClean="0">
                <a:latin typeface="Exo 2" panose="020B0604020202020204" charset="0"/>
              </a:rPr>
              <a:t>OT</a:t>
            </a:r>
            <a:r>
              <a:rPr lang="vi-VN" sz="1600" smtClean="0">
                <a:latin typeface="Exo 2" panose="020B0604020202020204" charset="0"/>
              </a:rPr>
              <a:t>, </a:t>
            </a:r>
            <a:r>
              <a:rPr lang="en-US" sz="1600" smtClean="0">
                <a:latin typeface="Exo 2" panose="020B0604020202020204" charset="0"/>
              </a:rPr>
              <a:t>K</a:t>
            </a:r>
            <a:r>
              <a:rPr lang="vi-VN" sz="1600" smtClean="0">
                <a:latin typeface="Exo 2" panose="020B0604020202020204" charset="0"/>
              </a:rPr>
              <a:t>alman </a:t>
            </a:r>
            <a:r>
              <a:rPr lang="en-US" sz="1600" smtClean="0">
                <a:latin typeface="Exo 2" panose="020B0604020202020204" charset="0"/>
              </a:rPr>
              <a:t>F</a:t>
            </a:r>
            <a:r>
              <a:rPr lang="vi-VN" sz="1600" smtClean="0">
                <a:latin typeface="Exo 2" panose="020B0604020202020204" charset="0"/>
              </a:rPr>
              <a:t>ilter với vai trò dự đoán trạng thái update lại các detection sau khi đã được liên kết</a:t>
            </a:r>
            <a:r>
              <a:rPr lang="en-US" sz="1600" smtClean="0">
                <a:latin typeface="Exo 2" panose="020B0604020202020204" charset="0"/>
              </a:rPr>
              <a:t>.</a:t>
            </a:r>
          </a:p>
          <a:p>
            <a:pPr marL="177800" indent="0">
              <a:buNone/>
            </a:pPr>
            <a:endParaRPr lang="en-US" sz="1600" smtClean="0">
              <a:latin typeface="Exo 2" panose="020B0604020202020204" charset="0"/>
            </a:endParaRPr>
          </a:p>
        </p:txBody>
      </p:sp>
      <p:sp>
        <p:nvSpPr>
          <p:cNvPr id="415" name="Google Shape;415;p4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Bộ lọc Kalman	</a:t>
            </a:r>
            <a:endParaRPr sz="2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205" y="2459865"/>
            <a:ext cx="3772704" cy="21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32882" y="1026213"/>
                <a:ext cx="6919200" cy="3510600"/>
              </a:xfrm>
            </p:spPr>
            <p:txBody>
              <a:bodyPr anchor="ctr"/>
              <a:lstStyle/>
              <a:p>
                <a:pPr marL="177800" indent="0">
                  <a:buNone/>
                </a:pPr>
                <a:r>
                  <a:rPr lang="en-US" sz="1600" smtClean="0">
                    <a:latin typeface="Exo 2" panose="020B0604020202020204" charset="0"/>
                  </a:rPr>
                  <a:t>Dự đoán trạng thái mới : </a:t>
                </a:r>
              </a:p>
              <a:p>
                <a:pPr marL="177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>
                  <a:latin typeface="Exo 2" panose="020B0604020202020204" charset="0"/>
                </a:endParaRPr>
              </a:p>
              <a:p>
                <a:pPr marL="177800" indent="0">
                  <a:buNone/>
                </a:pPr>
                <a:r>
                  <a:rPr lang="en-US" sz="1600">
                    <a:latin typeface="Exo 2" panose="020B0604020202020204" charset="0"/>
                  </a:rPr>
                  <a:t>Update trạng thái:</a:t>
                </a:r>
              </a:p>
              <a:p>
                <a:pPr marL="1778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smtClean="0">
                  <a:latin typeface="Exo 2" panose="020B0604020202020204" charset="0"/>
                </a:endParaRPr>
              </a:p>
              <a:p>
                <a:pPr marL="177800" indent="0">
                  <a:buNone/>
                </a:pPr>
                <a:r>
                  <a:rPr lang="en-US" sz="1600" smtClean="0">
                    <a:latin typeface="Exo 2" panose="020B0604020202020204" charset="0"/>
                  </a:rPr>
                  <a:t>Trong đó:</a:t>
                </a:r>
              </a:p>
              <a:p>
                <a:pPr marL="4635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​</a:t>
                </a:r>
                <a:r>
                  <a:rPr lang="en-US" sz="1600">
                    <a:latin typeface="Exo 2" panose="020B0604020202020204" charset="0"/>
                  </a:rPr>
                  <a:t> là giá trị biến trạng thái của quá </a:t>
                </a:r>
                <a:r>
                  <a:rPr lang="en-US" sz="1600" smtClean="0">
                    <a:latin typeface="Exo 2" panose="020B0604020202020204" charset="0"/>
                  </a:rPr>
                  <a:t>trình.</a:t>
                </a:r>
              </a:p>
              <a:p>
                <a:pPr marL="4635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 </a:t>
                </a:r>
                <a:r>
                  <a:rPr lang="vi-VN" sz="1600" smtClean="0">
                    <a:latin typeface="Exo 2" panose="020B0604020202020204" charset="0"/>
                  </a:rPr>
                  <a:t>là </a:t>
                </a:r>
                <a:r>
                  <a:rPr lang="vi-VN" sz="1600">
                    <a:latin typeface="Exo 2" panose="020B0604020202020204" charset="0"/>
                  </a:rPr>
                  <a:t>giá trị </a:t>
                </a:r>
                <a:r>
                  <a:rPr lang="en-US" sz="1600" smtClean="0">
                    <a:latin typeface="Exo 2" panose="020B0604020202020204" charset="0"/>
                  </a:rPr>
                  <a:t>quan sát sau khi hiệu chỉnh</a:t>
                </a:r>
                <a:r>
                  <a:rPr lang="vi-VN" sz="1600" smtClean="0">
                    <a:latin typeface="Exo 2" panose="020B0604020202020204" charset="0"/>
                  </a:rPr>
                  <a:t>.</a:t>
                </a:r>
                <a:endParaRPr lang="vi-VN" sz="1600">
                  <a:latin typeface="Exo 2" panose="020B0604020202020204" charset="0"/>
                </a:endParaRPr>
              </a:p>
              <a:p>
                <a:pPr marL="4635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>
                    <a:latin typeface="Exo 2" panose="020B0604020202020204" charset="0"/>
                  </a:rPr>
                  <a:t> là các ma trận </a:t>
                </a:r>
                <a:r>
                  <a:rPr lang="en-US" sz="1600" smtClean="0">
                    <a:latin typeface="Exo 2" panose="020B0604020202020204" charset="0"/>
                  </a:rPr>
                  <a:t>n</a:t>
                </a:r>
                <a:r>
                  <a:rPr lang="en-US" sz="1400" smtClean="0">
                    <a:latin typeface="Exo 2" panose="020B0604020202020204" charset="0"/>
                  </a:rPr>
                  <a:t>*</a:t>
                </a:r>
                <a:r>
                  <a:rPr lang="en-US" sz="1600" smtClean="0">
                    <a:latin typeface="Exo 2" panose="020B0604020202020204" charset="0"/>
                  </a:rPr>
                  <a:t>n</a:t>
                </a:r>
                <a:r>
                  <a:rPr lang="en-US" sz="1600">
                    <a:latin typeface="Exo 2" panose="020B0604020202020204" charset="0"/>
                  </a:rPr>
                  <a:t> (state transistion matrix) và </a:t>
                </a:r>
                <a:r>
                  <a:rPr lang="en-US" sz="1600" smtClean="0">
                    <a:latin typeface="Exo 2" panose="020B0604020202020204" charset="0"/>
                  </a:rPr>
                  <a:t>m*n</a:t>
                </a:r>
                <a:r>
                  <a:rPr lang="en-US" sz="1600">
                    <a:latin typeface="Exo 2" panose="020B0604020202020204" charset="0"/>
                  </a:rPr>
                  <a:t> (measurement function</a:t>
                </a:r>
                <a:r>
                  <a:rPr lang="en-US" sz="1600" smtClean="0">
                    <a:latin typeface="Exo 2" panose="020B0604020202020204" charset="0"/>
                  </a:rPr>
                  <a:t>).</a:t>
                </a:r>
                <a:endParaRPr lang="en-US" sz="1600">
                  <a:latin typeface="Exo 2" panose="020B0604020202020204" charset="0"/>
                </a:endParaRPr>
              </a:p>
              <a:p>
                <a:pPr marL="4635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vi-VN" sz="1600">
                    <a:latin typeface="Exo 2" panose="020B0604020202020204" charset="0"/>
                  </a:rPr>
                  <a:t>​,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vi-VN" sz="1600">
                    <a:latin typeface="Exo 2" panose="020B0604020202020204" charset="0"/>
                  </a:rPr>
                  <a:t>​ lần lượt là nhiễu của quá trình và nhiễu trong lúc đo đạc</a:t>
                </a:r>
                <a:endParaRPr lang="en-US" sz="1600" smtClean="0">
                  <a:latin typeface="Exo 2" panose="020B0604020202020204" charset="0"/>
                </a:endParaRP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32882" y="1026213"/>
                <a:ext cx="6919200" cy="35106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5" name="Google Shape;415;p4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Bộ lọc Kalman	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2756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780491"/>
          </a:xfrm>
        </p:spPr>
        <p:txBody>
          <a:bodyPr/>
          <a:lstStyle/>
          <a:p>
            <a:pPr lvl="0"/>
            <a:r>
              <a:rPr lang="en-US" smtClean="0"/>
              <a:t>GIỚI THIỆU THUẬT TOÁN DeepSORT</a:t>
            </a:r>
            <a:endParaRPr lang="en-US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4294967295"/>
          </p:nvPr>
        </p:nvSpPr>
        <p:spPr>
          <a:xfrm flipH="1">
            <a:off x="0" y="42863"/>
            <a:ext cx="1725613" cy="755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03.2</a:t>
            </a:r>
            <a:endParaRPr/>
          </a:p>
        </p:txBody>
      </p:sp>
      <p:cxnSp>
        <p:nvCxnSpPr>
          <p:cNvPr id="347" name="Google Shape;347;p44"/>
          <p:cNvCxnSpPr/>
          <p:nvPr/>
        </p:nvCxnSpPr>
        <p:spPr>
          <a:xfrm>
            <a:off x="5554936" y="925267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367;p45"/>
          <p:cNvSpPr txBox="1">
            <a:spLocks noGrp="1"/>
          </p:cNvSpPr>
          <p:nvPr>
            <p:ph type="body" idx="1"/>
          </p:nvPr>
        </p:nvSpPr>
        <p:spPr>
          <a:xfrm>
            <a:off x="902119" y="1066614"/>
            <a:ext cx="7358951" cy="377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" sz="1600" smtClean="0">
                <a:solidFill>
                  <a:schemeClr val="tx1"/>
                </a:solidFill>
                <a:latin typeface="Exo 2" panose="020B0604020202020204" charset="0"/>
              </a:rPr>
              <a:t>Là thuật toán nâng cấp của SORT được ra mắt vào năm 2017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" sz="1600" smtClean="0">
                <a:solidFill>
                  <a:schemeClr val="tx1"/>
                </a:solidFill>
                <a:latin typeface="Exo 2" panose="020B0604020202020204" charset="0"/>
              </a:rPr>
              <a:t>Vẫn sử dụng hai thuật toán cốt lõi là Hungarian và Kalman Filter.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" sz="1600" smtClean="0">
                <a:solidFill>
                  <a:schemeClr val="tx1"/>
                </a:solidFill>
                <a:latin typeface="Exo 2" panose="020B0604020202020204" charset="0"/>
              </a:rPr>
              <a:t>Tăng cường khả năng bám mục tiêu nhờ Wire Residual Network kết hợp với phân lớp Cosine Sofmax.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" sz="1600" smtClean="0">
                <a:solidFill>
                  <a:schemeClr val="tx1"/>
                </a:solidFill>
                <a:latin typeface="Exo 2" panose="020B0604020202020204" charset="0"/>
              </a:rPr>
              <a:t>Đề suất hai độ đo mới nhằm cải tiến dữ liệu: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smtClean="0">
                <a:latin typeface="Exo 2" panose="020B0604020202020204" charset="0"/>
              </a:rPr>
              <a:t>Khoảng cách Mahalanobis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smtClean="0">
                <a:solidFill>
                  <a:schemeClr val="tx1"/>
                </a:solidFill>
                <a:latin typeface="Exo 2" panose="020B0604020202020204" charset="0"/>
              </a:rPr>
              <a:t>Khoảng cách Cosine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smtClean="0">
                <a:solidFill>
                  <a:schemeClr val="tx1"/>
                </a:solidFill>
                <a:latin typeface="Exo 2" panose="020B0604020202020204" charset="0"/>
                <a:ea typeface="Cambria Math" panose="02040503050406030204" pitchFamily="18" charset="0"/>
              </a:rPr>
              <a:t>Xây dựng chiến lược đối sánh theo tầng cải tiến độ chính xác của liên kêt</a:t>
            </a:r>
          </a:p>
        </p:txBody>
      </p:sp>
    </p:spTree>
    <p:extLst>
      <p:ext uri="{BB962C8B-B14F-4D97-AF65-F5344CB8AC3E}">
        <p14:creationId xmlns:p14="http://schemas.microsoft.com/office/powerpoint/2010/main" val="25415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smtClean="0"/>
              <a:t>MỤC TIÊU NGHIÊN CỨU</a:t>
            </a:r>
            <a:endParaRPr lang="en-US" sz="320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59019" y="1607863"/>
            <a:ext cx="6039971" cy="54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lvl="0"/>
            <a:r>
              <a:rPr lang="en-US" sz="2000" err="1"/>
              <a:t>Tìm</a:t>
            </a:r>
            <a:r>
              <a:rPr lang="en-US" sz="2000"/>
              <a:t> </a:t>
            </a:r>
            <a:r>
              <a:rPr lang="en-US" sz="2000" err="1"/>
              <a:t>hiểu</a:t>
            </a:r>
            <a:r>
              <a:rPr lang="en-US" sz="2000"/>
              <a:t> </a:t>
            </a:r>
            <a:r>
              <a:rPr lang="en-US" sz="2000" err="1" smtClean="0"/>
              <a:t>bài</a:t>
            </a:r>
            <a:r>
              <a:rPr lang="en-US" sz="2000" smtClean="0"/>
              <a:t> </a:t>
            </a:r>
            <a:r>
              <a:rPr lang="en-US" sz="2000" err="1" smtClean="0"/>
              <a:t>toán</a:t>
            </a:r>
            <a:r>
              <a:rPr lang="en-US" sz="2000" smtClean="0"/>
              <a:t> Multiple Object Tracking - MOT</a:t>
            </a:r>
            <a:endParaRPr lang="en-US" sz="2000"/>
          </a:p>
          <a:p>
            <a:endParaRPr lang="en-US" sz="900"/>
          </a:p>
          <a:p>
            <a:pPr lvl="0"/>
            <a:r>
              <a:rPr lang="en-US" sz="2000" smtClean="0"/>
              <a:t> </a:t>
            </a:r>
          </a:p>
          <a:p>
            <a:endParaRPr lang="en-US" sz="90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9019" y="2507271"/>
            <a:ext cx="4885935" cy="52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lvl="0"/>
            <a:r>
              <a:rPr lang="en-US" sz="2000" err="1" smtClean="0"/>
              <a:t>Tìm</a:t>
            </a:r>
            <a:r>
              <a:rPr lang="en-US" sz="2000" smtClean="0"/>
              <a:t> </a:t>
            </a:r>
            <a:r>
              <a:rPr lang="en-US" sz="2000" err="1" smtClean="0"/>
              <a:t>hiểu</a:t>
            </a:r>
            <a:r>
              <a:rPr lang="en-US" sz="2000" smtClean="0"/>
              <a:t> </a:t>
            </a:r>
            <a:r>
              <a:rPr lang="en-US" sz="2000" err="1"/>
              <a:t>thuật</a:t>
            </a:r>
            <a:r>
              <a:rPr lang="en-US" sz="2000"/>
              <a:t> </a:t>
            </a:r>
            <a:r>
              <a:rPr lang="en-US" sz="2000" err="1"/>
              <a:t>toán</a:t>
            </a:r>
            <a:r>
              <a:rPr lang="en-US" sz="2000"/>
              <a:t> YOLO </a:t>
            </a:r>
            <a:r>
              <a:rPr lang="en-US" sz="2000" err="1"/>
              <a:t>và</a:t>
            </a:r>
            <a:r>
              <a:rPr lang="en-US" sz="2000"/>
              <a:t> DeepSORT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59019" y="3247300"/>
            <a:ext cx="7357969" cy="5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lvl="0" algn="l"/>
            <a:r>
              <a:rPr lang="en-US" sz="2000" err="1"/>
              <a:t>Xây</a:t>
            </a:r>
            <a:r>
              <a:rPr lang="en-US" sz="2000"/>
              <a:t> </a:t>
            </a:r>
            <a:r>
              <a:rPr lang="en-US" sz="2000" err="1"/>
              <a:t>dựng</a:t>
            </a:r>
            <a:r>
              <a:rPr lang="en-US" sz="2000"/>
              <a:t> </a:t>
            </a:r>
            <a:r>
              <a:rPr lang="en-US" sz="2000" err="1"/>
              <a:t>chương</a:t>
            </a:r>
            <a:r>
              <a:rPr lang="en-US" sz="2000"/>
              <a:t> </a:t>
            </a:r>
            <a:r>
              <a:rPr lang="en-US" sz="2000" err="1"/>
              <a:t>trình</a:t>
            </a:r>
            <a:r>
              <a:rPr lang="en-US" sz="2000"/>
              <a:t> </a:t>
            </a:r>
            <a:r>
              <a:rPr lang="en-US" sz="2000" err="1" smtClean="0"/>
              <a:t>bám</a:t>
            </a:r>
            <a:r>
              <a:rPr lang="en-US" sz="2000" smtClean="0"/>
              <a:t> </a:t>
            </a:r>
            <a:r>
              <a:rPr lang="en-US" sz="2000" err="1" smtClean="0"/>
              <a:t>mục</a:t>
            </a:r>
            <a:r>
              <a:rPr lang="en-US" sz="2000" smtClean="0"/>
              <a:t> </a:t>
            </a:r>
            <a:r>
              <a:rPr lang="en-US" sz="2000" err="1" smtClean="0"/>
              <a:t>tiêu</a:t>
            </a:r>
            <a:r>
              <a:rPr lang="en-US" sz="2000" smtClean="0"/>
              <a:t> </a:t>
            </a:r>
            <a:r>
              <a:rPr lang="en-US" sz="2000" err="1" smtClean="0"/>
              <a:t>với</a:t>
            </a:r>
            <a:r>
              <a:rPr lang="en-US" sz="2000" smtClean="0"/>
              <a:t> YOLO </a:t>
            </a:r>
            <a:r>
              <a:rPr lang="en-US" sz="2000" err="1" smtClean="0"/>
              <a:t>và</a:t>
            </a:r>
            <a:r>
              <a:rPr lang="en-US" sz="2000" smtClean="0"/>
              <a:t> DeepSORT</a:t>
            </a:r>
            <a:endParaRPr lang="en-US" sz="2000"/>
          </a:p>
        </p:txBody>
      </p:sp>
      <p:sp>
        <p:nvSpPr>
          <p:cNvPr id="9" name="Google Shape;1063;p62"/>
          <p:cNvSpPr/>
          <p:nvPr/>
        </p:nvSpPr>
        <p:spPr>
          <a:xfrm flipV="1">
            <a:off x="478499" y="1703219"/>
            <a:ext cx="290427" cy="353761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3;p62"/>
          <p:cNvSpPr/>
          <p:nvPr/>
        </p:nvSpPr>
        <p:spPr>
          <a:xfrm>
            <a:off x="478499" y="2505274"/>
            <a:ext cx="290427" cy="39531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63;p62"/>
          <p:cNvSpPr/>
          <p:nvPr/>
        </p:nvSpPr>
        <p:spPr>
          <a:xfrm>
            <a:off x="478500" y="3348886"/>
            <a:ext cx="290427" cy="32251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780491"/>
          </a:xfrm>
        </p:spPr>
        <p:txBody>
          <a:bodyPr/>
          <a:lstStyle/>
          <a:p>
            <a:pPr lvl="0"/>
            <a:r>
              <a:rPr lang="en-US" smtClean="0"/>
              <a:t>GIỚI THIỆU THUẬT TOÁN DeepSORT</a:t>
            </a:r>
            <a:endParaRPr lang="en-US"/>
          </a:p>
        </p:txBody>
      </p:sp>
      <p:cxnSp>
        <p:nvCxnSpPr>
          <p:cNvPr id="347" name="Google Shape;347;p44"/>
          <p:cNvCxnSpPr/>
          <p:nvPr/>
        </p:nvCxnSpPr>
        <p:spPr>
          <a:xfrm>
            <a:off x="5554936" y="925267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67;p4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02119" y="1066614"/>
                <a:ext cx="7358951" cy="377584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b="0" smtClean="0">
                    <a:solidFill>
                      <a:schemeClr val="tx1"/>
                    </a:solidFill>
                    <a:latin typeface="Exo 2" panose="020B0604020202020204" charset="0"/>
                    <a:ea typeface="Cambria Math" panose="02040503050406030204" pitchFamily="18" charset="0"/>
                  </a:rPr>
                  <a:t>Do là bản nâng cấp từ SORT các thành phần trong trạng thái của DeepSORT không thay đổi quá nhiều.</a:t>
                </a: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smtClean="0">
                  <a:latin typeface="Exo 2" panose="020B0604020202020204" charset="0"/>
                </a:endParaRPr>
              </a:p>
              <a:p>
                <a:pPr marL="73152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>
                    <a:latin typeface="Exo 2" panose="020B0604020202020204" charset="0"/>
                  </a:rPr>
                  <a:t>: Toạ độ tâm đối </a:t>
                </a:r>
                <a:r>
                  <a:rPr lang="en-US" sz="1600" smtClean="0">
                    <a:latin typeface="Exo 2" panose="020B0604020202020204" charset="0"/>
                  </a:rPr>
                  <a:t>tượng.</a:t>
                </a:r>
                <a:endParaRPr lang="en-US" sz="1600">
                  <a:latin typeface="Exo 2" panose="020B0604020202020204" charset="0"/>
                </a:endParaRPr>
              </a:p>
              <a:p>
                <a:pPr marL="73152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smtClean="0"/>
                  <a:t>: </a:t>
                </a:r>
                <a:r>
                  <a:rPr lang="en-US" sz="1600">
                    <a:latin typeface="Exo 2" panose="020B0604020202020204" charset="0"/>
                  </a:rPr>
                  <a:t>Diện tích và tỉ lệ khung hình của bounding box.</a:t>
                </a:r>
              </a:p>
              <a:p>
                <a:pPr marL="73152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,</a:t>
                </a:r>
                <a:r>
                  <a:rPr lang="en-US" sz="160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600" smtClean="0">
                    <a:latin typeface="Exo 2" panose="020B0604020202020204" charset="0"/>
                  </a:rPr>
                  <a:t>: </a:t>
                </a:r>
                <a:r>
                  <a:rPr lang="en-US" sz="1600">
                    <a:latin typeface="Exo 2" panose="020B0604020202020204" charset="0"/>
                  </a:rPr>
                  <a:t>Tốc độ di chuyển tương </a:t>
                </a:r>
                <a:r>
                  <a:rPr lang="en-US" sz="1600" smtClean="0">
                    <a:latin typeface="Exo 2" panose="020B0604020202020204" charset="0"/>
                  </a:rPr>
                  <a:t>ứng.</a:t>
                </a:r>
                <a:endParaRPr lang="en-US" sz="1600">
                  <a:latin typeface="Exo 2" panose="020B0604020202020204" charset="0"/>
                </a:endParaRPr>
              </a:p>
              <a:p>
                <a:pPr marL="285750" lvl="0" indent="-285750">
                  <a:buFont typeface="Wingdings" panose="05000000000000000000" pitchFamily="2" charset="2"/>
                  <a:buChar char="v"/>
                </a:pPr>
                <a:r>
                  <a:rPr lang="en-US" sz="1600" smtClean="0">
                    <a:latin typeface="Exo 2" panose="020B0604020202020204" charset="0"/>
                  </a:rPr>
                  <a:t>Các mô hình trạng thái và quan sát của DeepSORT giống với SORT.</a:t>
                </a:r>
              </a:p>
            </p:txBody>
          </p:sp>
        </mc:Choice>
        <mc:Fallback xmlns="">
          <p:sp>
            <p:nvSpPr>
              <p:cNvPr id="8" name="Google Shape;367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02119" y="1066614"/>
                <a:ext cx="7358951" cy="3775841"/>
              </a:xfrm>
              <a:prstGeom prst="rect">
                <a:avLst/>
              </a:prstGeom>
              <a:blipFill>
                <a:blip r:embed="rId3"/>
                <a:stretch>
                  <a:fillRect r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57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>
            <a:spLocks noGrp="1"/>
          </p:cNvSpPr>
          <p:nvPr>
            <p:ph type="body" idx="1"/>
          </p:nvPr>
        </p:nvSpPr>
        <p:spPr>
          <a:xfrm>
            <a:off x="966513" y="989342"/>
            <a:ext cx="7358951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  <a:latin typeface="Exo 2" panose="020B0604020202020204" charset="0"/>
            </a:endParaRPr>
          </a:p>
          <a:p>
            <a:pPr marL="914400" lvl="2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en-US" sz="1600" b="0" smtClean="0">
              <a:solidFill>
                <a:schemeClr val="tx1"/>
              </a:solidFill>
              <a:latin typeface="Exo 2" panose="020B060402020202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574707"/>
          </a:xfrm>
        </p:spPr>
        <p:txBody>
          <a:bodyPr/>
          <a:lstStyle/>
          <a:p>
            <a:r>
              <a:rPr lang="en-US" smtClean="0"/>
              <a:t>Luồng xử lý của DeepSORT</a:t>
            </a:r>
            <a:endParaRPr lang="en-US"/>
          </a:p>
        </p:txBody>
      </p:sp>
      <p:pic>
        <p:nvPicPr>
          <p:cNvPr id="1026" name="Picture 2" descr="https://images.viblo.asia/full/c35f7085-c9d5-45d7-ba16-7561587191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893" y="1061883"/>
            <a:ext cx="8052278" cy="36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>
            <a:spLocks noGrp="1"/>
          </p:cNvSpPr>
          <p:nvPr>
            <p:ph type="body" idx="1"/>
          </p:nvPr>
        </p:nvSpPr>
        <p:spPr>
          <a:xfrm>
            <a:off x="966513" y="989342"/>
            <a:ext cx="7358951" cy="3898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smtClean="0">
                <a:solidFill>
                  <a:schemeClr val="tx1"/>
                </a:solidFill>
                <a:latin typeface="Exo 2" panose="020B0604020202020204" charset="0"/>
              </a:rPr>
              <a:t>Quá trình này gồm 6 bước: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1600">
                <a:latin typeface="Exo 2" panose="020B0604020202020204" charset="0"/>
              </a:rPr>
              <a:t>Sử dụng </a:t>
            </a:r>
            <a:r>
              <a:rPr lang="en-US" sz="1600" smtClean="0">
                <a:latin typeface="Exo 2" panose="020B0604020202020204" charset="0"/>
              </a:rPr>
              <a:t>một mô hình Object Detection </a:t>
            </a:r>
            <a:r>
              <a:rPr lang="vi-VN" sz="1600" smtClean="0">
                <a:latin typeface="Exo 2" panose="020B0604020202020204" charset="0"/>
              </a:rPr>
              <a:t>để </a:t>
            </a:r>
            <a:r>
              <a:rPr lang="vi-VN" sz="1600">
                <a:latin typeface="Exo 2" panose="020B0604020202020204" charset="0"/>
              </a:rPr>
              <a:t>phát hiện các </a:t>
            </a:r>
            <a:r>
              <a:rPr lang="en-US" sz="1600">
                <a:latin typeface="Exo 2" panose="020B0604020202020204" charset="0"/>
              </a:rPr>
              <a:t>T</a:t>
            </a:r>
            <a:r>
              <a:rPr lang="en-US" sz="1600" smtClean="0">
                <a:latin typeface="Exo 2" panose="020B0604020202020204" charset="0"/>
              </a:rPr>
              <a:t>rack </a:t>
            </a:r>
            <a:r>
              <a:rPr lang="vi-VN" sz="1600" smtClean="0">
                <a:latin typeface="Exo 2" panose="020B0604020202020204" charset="0"/>
              </a:rPr>
              <a:t>trong </a:t>
            </a:r>
            <a:r>
              <a:rPr lang="vi-VN" sz="1600">
                <a:latin typeface="Exo 2" panose="020B0604020202020204" charset="0"/>
              </a:rPr>
              <a:t>khung hình hiện tại</a:t>
            </a:r>
            <a:r>
              <a:rPr lang="vi-VN" smtClean="0"/>
              <a:t>.</a:t>
            </a:r>
            <a:endParaRPr lang="en-US" smtClean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1"/>
                </a:solidFill>
                <a:latin typeface="Exo 2" panose="020B0604020202020204" charset="0"/>
              </a:rPr>
              <a:t>Sử dụng bộ lọc Kalman để dự đoán trạng thái mới của các track.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1"/>
                </a:solidFill>
                <a:latin typeface="Exo 2" panose="020B0604020202020204" charset="0"/>
              </a:rPr>
              <a:t>Đưa các track được xác nhận vào chiến lược đối sánh theo tầng  nhằm liên kết với các track được phát hiện.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1"/>
                </a:solidFill>
                <a:latin typeface="Exo 2" panose="020B0604020202020204" charset="0"/>
              </a:rPr>
              <a:t>Đưa các track chưa phân loại đến lớp lọc tiếp theo sử dụng thuật toán Hungary để liên kết lần 2.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1"/>
                </a:solidFill>
                <a:latin typeface="Exo 2" panose="020B0604020202020204" charset="0"/>
              </a:rPr>
              <a:t>Xử lý phân loại Detections và Tracks.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1"/>
                </a:solidFill>
                <a:latin typeface="Exo 2" panose="020B0604020202020204" charset="0"/>
              </a:rPr>
              <a:t>Dùng bộ lọc Kalman hiệu trỉnh lại trạng thái</a:t>
            </a:r>
            <a:endParaRPr lang="en-US" sz="1600">
              <a:solidFill>
                <a:schemeClr val="tx1"/>
              </a:solidFill>
              <a:latin typeface="Exo 2" panose="020B060402020202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574707"/>
          </a:xfrm>
        </p:spPr>
        <p:txBody>
          <a:bodyPr/>
          <a:lstStyle/>
          <a:p>
            <a:r>
              <a:rPr lang="en-US" smtClean="0"/>
              <a:t>Luồng xử lý của DeepSORT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80002" y="1347038"/>
            <a:ext cx="5723073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CÀI ĐẶT VÀ THỬ NGHIỆM</a:t>
            </a:r>
            <a:endParaRPr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1180002" y="2742989"/>
            <a:ext cx="7963997" cy="163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err="1">
                <a:latin typeface="Exo 2" panose="020B0604020202020204" charset="0"/>
              </a:rPr>
              <a:t>Chương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trình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thử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nghiệm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được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cài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đặt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trên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môi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trường</a:t>
            </a:r>
            <a:r>
              <a:rPr lang="en-US" sz="2000">
                <a:latin typeface="Exo 2" panose="020B0604020202020204" charset="0"/>
              </a:rPr>
              <a:t> Windows 10. </a:t>
            </a:r>
            <a:r>
              <a:rPr lang="en-US" sz="2000" err="1">
                <a:latin typeface="Exo 2" panose="020B0604020202020204" charset="0"/>
              </a:rPr>
              <a:t>Sử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dụng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ngôn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ngữ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lập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trình</a:t>
            </a:r>
            <a:r>
              <a:rPr lang="en-US" sz="2000">
                <a:latin typeface="Exo 2" panose="020B0604020202020204" charset="0"/>
              </a:rPr>
              <a:t>: Python </a:t>
            </a:r>
            <a:r>
              <a:rPr lang="en-US" sz="2000" smtClean="0">
                <a:latin typeface="Exo 2" panose="020B0604020202020204" charset="0"/>
              </a:rPr>
              <a:t>3.8.5</a:t>
            </a:r>
            <a:endParaRPr lang="en-US" sz="2000">
              <a:latin typeface="Exo 2" panose="020B0604020202020204" charset="0"/>
            </a:endParaRPr>
          </a:p>
          <a:p>
            <a:r>
              <a:rPr lang="en-US" sz="2000" err="1">
                <a:latin typeface="Exo 2" panose="020B0604020202020204" charset="0"/>
              </a:rPr>
              <a:t>Chương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trình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có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sử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dụng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các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thư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viện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quan</a:t>
            </a:r>
            <a:r>
              <a:rPr lang="en-US" sz="2000">
                <a:latin typeface="Exo 2" panose="020B0604020202020204" charset="0"/>
              </a:rPr>
              <a:t> </a:t>
            </a:r>
            <a:r>
              <a:rPr lang="en-US" sz="2000" err="1">
                <a:latin typeface="Exo 2" panose="020B0604020202020204" charset="0"/>
              </a:rPr>
              <a:t>trọng</a:t>
            </a:r>
            <a:r>
              <a:rPr lang="en-US" sz="2000">
                <a:latin typeface="Exo 2" panose="020B0604020202020204" charset="0"/>
              </a:rPr>
              <a:t>:  T</a:t>
            </a:r>
            <a:r>
              <a:rPr lang="en-US" sz="2000" smtClean="0">
                <a:latin typeface="Exo 2" panose="020B0604020202020204" charset="0"/>
              </a:rPr>
              <a:t>ensorflow, OpenCV, Scikit-learn.</a:t>
            </a:r>
            <a:endParaRPr lang="en-US" sz="2000">
              <a:latin typeface="Exo 2" panose="020B0604020202020204" charset="0"/>
            </a:endParaRPr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0" name="Google Shape;440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41" name="Google Shape;441;p4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1838020" y="69059"/>
            <a:ext cx="4521216" cy="10116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ĐÁNH GIÁ VÀ HƯỚNG PHÁT TRIỂN</a:t>
            </a:r>
            <a:endParaRPr/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192538" y="69058"/>
            <a:ext cx="1636262" cy="7884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0" name="Google Shape;480;p51"/>
          <p:cNvSpPr txBox="1">
            <a:spLocks noGrp="1"/>
          </p:cNvSpPr>
          <p:nvPr>
            <p:ph type="subTitle" idx="1"/>
          </p:nvPr>
        </p:nvSpPr>
        <p:spPr>
          <a:xfrm>
            <a:off x="365095" y="1473091"/>
            <a:ext cx="2476428" cy="430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smtClean="0">
                <a:latin typeface="Exo 2" panose="020B0604020202020204" charset="0"/>
              </a:rPr>
              <a:t>Đánh giá kết quả</a:t>
            </a:r>
            <a:endParaRPr sz="2000" b="1">
              <a:latin typeface="Exo 2" panose="020B0604020202020204" charset="0"/>
            </a:endParaRPr>
          </a:p>
        </p:txBody>
      </p:sp>
      <p:grpSp>
        <p:nvGrpSpPr>
          <p:cNvPr id="482" name="Google Shape;482;p5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83" name="Google Shape;483;p5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480;p51"/>
          <p:cNvSpPr txBox="1">
            <a:spLocks/>
          </p:cNvSpPr>
          <p:nvPr/>
        </p:nvSpPr>
        <p:spPr>
          <a:xfrm>
            <a:off x="395870" y="2507231"/>
            <a:ext cx="2373644" cy="44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2000" b="1" err="1" smtClean="0">
                <a:latin typeface="Exo 2" panose="020B0604020202020204" charset="0"/>
              </a:rPr>
              <a:t>Hướng</a:t>
            </a:r>
            <a:r>
              <a:rPr lang="en-US" sz="2000" b="1" smtClean="0">
                <a:latin typeface="Exo 2" panose="020B0604020202020204" charset="0"/>
              </a:rPr>
              <a:t> </a:t>
            </a:r>
            <a:r>
              <a:rPr lang="en-US" sz="2000" b="1" err="1" smtClean="0">
                <a:latin typeface="Exo 2" panose="020B0604020202020204" charset="0"/>
              </a:rPr>
              <a:t>phát</a:t>
            </a:r>
            <a:r>
              <a:rPr lang="en-US" sz="2000" b="1" smtClean="0">
                <a:latin typeface="Exo 2" panose="020B0604020202020204" charset="0"/>
              </a:rPr>
              <a:t> </a:t>
            </a:r>
            <a:r>
              <a:rPr lang="en-US" sz="2000" b="1" err="1" smtClean="0">
                <a:latin typeface="Exo 2" panose="020B0604020202020204" charset="0"/>
              </a:rPr>
              <a:t>triển</a:t>
            </a:r>
            <a:r>
              <a:rPr lang="en-US" sz="2000" b="1" smtClean="0">
                <a:latin typeface="Exo 2" panose="020B0604020202020204" charset="0"/>
              </a:rPr>
              <a:t>:</a:t>
            </a:r>
            <a:endParaRPr lang="en-US" sz="2000" b="1">
              <a:latin typeface="Exo 2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7180" y="2985250"/>
            <a:ext cx="52660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Exo 2" panose="020B0604020202020204" charset="0"/>
              </a:rPr>
              <a:t>Thử sử dụng các bộ lọc mới của Kalman, </a:t>
            </a:r>
            <a:endParaRPr lang="en-US" sz="1800" smtClean="0">
              <a:latin typeface="Exo 2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mtClean="0">
                <a:latin typeface="Exo 2" panose="020B0604020202020204" charset="0"/>
              </a:rPr>
              <a:t>Cài đặt StrongSORT </a:t>
            </a:r>
            <a:r>
              <a:rPr lang="en-US" sz="1800">
                <a:latin typeface="Exo 2" panose="020B0604020202020204" charset="0"/>
              </a:rPr>
              <a:t>và mô hình YOLOv5. </a:t>
            </a:r>
            <a:endParaRPr lang="en-US" sz="1800" smtClean="0">
              <a:latin typeface="Exo 2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mtClean="0">
                <a:latin typeface="Exo 2" panose="020B0604020202020204" charset="0"/>
              </a:rPr>
              <a:t>Trainning </a:t>
            </a:r>
            <a:r>
              <a:rPr lang="en-US" sz="1800">
                <a:latin typeface="Exo 2" panose="020B0604020202020204" charset="0"/>
              </a:rPr>
              <a:t>bộ dữ liệu mới để mở rộng bài toán sang nhiều hướng.</a:t>
            </a:r>
            <a:endParaRPr lang="en-US" sz="1800" b="1">
              <a:latin typeface="Exo 2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6"/>
          <p:cNvSpPr txBox="1">
            <a:spLocks noGrp="1"/>
          </p:cNvSpPr>
          <p:nvPr>
            <p:ph type="ctrTitle"/>
          </p:nvPr>
        </p:nvSpPr>
        <p:spPr>
          <a:xfrm flipH="1">
            <a:off x="166255" y="1296081"/>
            <a:ext cx="8863446" cy="23303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CẢM ƠN THẦY CÔ VÀ CÁC BẠN ĐÃ LẮNG NGHE!</a:t>
            </a:r>
            <a:endParaRPr/>
          </a:p>
        </p:txBody>
      </p:sp>
      <p:grpSp>
        <p:nvGrpSpPr>
          <p:cNvPr id="665" name="Google Shape;665;p56"/>
          <p:cNvGrpSpPr/>
          <p:nvPr/>
        </p:nvGrpSpPr>
        <p:grpSpPr>
          <a:xfrm>
            <a:off x="8090523" y="808178"/>
            <a:ext cx="279476" cy="279476"/>
            <a:chOff x="1379798" y="1723250"/>
            <a:chExt cx="397887" cy="397887"/>
          </a:xfrm>
        </p:grpSpPr>
        <p:sp>
          <p:nvSpPr>
            <p:cNvPr id="666" name="Google Shape;666;p56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6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56"/>
          <p:cNvGrpSpPr/>
          <p:nvPr/>
        </p:nvGrpSpPr>
        <p:grpSpPr>
          <a:xfrm>
            <a:off x="7734624" y="808178"/>
            <a:ext cx="279490" cy="279476"/>
            <a:chOff x="266768" y="1721375"/>
            <a:chExt cx="397907" cy="397887"/>
          </a:xfrm>
        </p:grpSpPr>
        <p:sp>
          <p:nvSpPr>
            <p:cNvPr id="671" name="Google Shape;671;p56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7" name="Google Shape;677;p56"/>
          <p:cNvCxnSpPr/>
          <p:nvPr/>
        </p:nvCxnSpPr>
        <p:spPr>
          <a:xfrm flipH="1">
            <a:off x="166255" y="4800601"/>
            <a:ext cx="779319" cy="1039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NỘI DUNG</a:t>
            </a:r>
            <a:endParaRPr/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0" y="678253"/>
            <a:ext cx="2631367" cy="637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b="1" smtClean="0">
                <a:latin typeface="Exo 2" panose="020B0604020202020204" charset="0"/>
              </a:rPr>
              <a:t>TỔNG QUAN VỀ </a:t>
            </a:r>
            <a:r>
              <a:rPr lang="en-US" sz="1400" b="1" smtClean="0">
                <a:latin typeface="Exo 2" panose="020B0604020202020204" charset="0"/>
              </a:rPr>
              <a:t>MUlTIPLE OBJECT TRACKING</a:t>
            </a:r>
            <a:endParaRPr lang="en-US" sz="1400" b="1">
              <a:latin typeface="Exo 2" panose="020B0604020202020204" charset="0"/>
            </a:endParaRPr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5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2" name="Google Shape;172;p35">
            <a:hlinkClick r:id="rId7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770143" y="1966745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0" y="1703243"/>
            <a:ext cx="2502477" cy="466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400" b="1" smtClean="0">
                <a:latin typeface="Exo 2" panose="020B0604020202020204" charset="0"/>
              </a:rPr>
              <a:t>GIỚI THIỆU MÔ HÌNH YOLO</a:t>
            </a:r>
            <a:endParaRPr lang="en-US" sz="1400" b="1">
              <a:latin typeface="Exo 2" panose="020B0604020202020204" charset="0"/>
            </a:endParaRPr>
          </a:p>
        </p:txBody>
      </p:sp>
      <p:sp>
        <p:nvSpPr>
          <p:cNvPr id="39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1" y="2696985"/>
            <a:ext cx="2502476" cy="527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400" b="1" smtClean="0">
                <a:latin typeface="Exo 2" panose="020B0604020202020204" charset="0"/>
              </a:rPr>
              <a:t>GIỚI THIỆU CÁC THUẬT TOÁN TRACKING</a:t>
            </a:r>
            <a:endParaRPr lang="en-US" sz="1400" b="1">
              <a:latin typeface="Exo 2" panose="020B0604020202020204" charset="0"/>
            </a:endParaRPr>
          </a:p>
        </p:txBody>
      </p:sp>
      <p:sp>
        <p:nvSpPr>
          <p:cNvPr id="40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6400801" y="2169980"/>
            <a:ext cx="2815936" cy="527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400" b="1" smtClean="0">
                <a:latin typeface="Exo 2" panose="020B0604020202020204" charset="0"/>
              </a:rPr>
              <a:t>CÀI ĐẶT THỬ NGHIỆM</a:t>
            </a:r>
            <a:endParaRPr lang="en-US" sz="1400" b="1">
              <a:latin typeface="Exo 2" panose="020B0604020202020204" charset="0"/>
            </a:endParaRPr>
          </a:p>
        </p:txBody>
      </p:sp>
      <p:sp>
        <p:nvSpPr>
          <p:cNvPr id="42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6400802" y="3299979"/>
            <a:ext cx="2815936" cy="527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400" b="1" smtClean="0">
                <a:latin typeface="Exo 2" panose="020B0604020202020204" charset="0"/>
              </a:rPr>
              <a:t>ĐÁNH GIÁ </a:t>
            </a:r>
            <a:r>
              <a:rPr lang="en-US" sz="1400" b="1">
                <a:latin typeface="Exo 2" panose="020B0604020202020204" charset="0"/>
              </a:rPr>
              <a:t>VÀ</a:t>
            </a:r>
          </a:p>
          <a:p>
            <a:pPr lvl="0" algn="ctr"/>
            <a:r>
              <a:rPr lang="en-US" sz="1400" b="1" smtClean="0">
                <a:latin typeface="Exo 2" panose="020B0604020202020204" charset="0"/>
              </a:rPr>
              <a:t>HƯỚNG PHÁT TRIỂN</a:t>
            </a:r>
            <a:endParaRPr lang="en-US" sz="1400" b="1">
              <a:latin typeface="Exo 2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650809" y="505787"/>
            <a:ext cx="614397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mtClean="0"/>
              <a:t>TỔNG QUAN VỀ B</a:t>
            </a:r>
            <a:r>
              <a:rPr lang="en-US" sz="3200" smtClean="0"/>
              <a:t>ÀI TOÁN Multiple Object Tracking - </a:t>
            </a:r>
            <a:r>
              <a:rPr lang="en" sz="3200" smtClean="0"/>
              <a:t>MOT</a:t>
            </a:r>
            <a:endParaRPr sz="320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32604" y="7840"/>
            <a:ext cx="1496292" cy="995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971949" y="4067452"/>
            <a:ext cx="7475061" cy="1076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err="1" smtClean="0">
                <a:latin typeface="Exo 2" panose="020B0604020202020204" charset="0"/>
              </a:rPr>
              <a:t>Bài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toán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bám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đối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tượng</a:t>
            </a:r>
            <a:r>
              <a:rPr lang="en-US" sz="2000" smtClean="0">
                <a:latin typeface="Exo 2" panose="020B0604020202020204" charset="0"/>
              </a:rPr>
              <a:t> (</a:t>
            </a:r>
            <a:r>
              <a:rPr lang="en-US" sz="2000" b="1" smtClean="0">
                <a:latin typeface="Exo 2" panose="020B0604020202020204" charset="0"/>
              </a:rPr>
              <a:t>Object Tracking – OT</a:t>
            </a:r>
            <a:r>
              <a:rPr lang="en-US" sz="2000" smtClean="0">
                <a:latin typeface="Exo 2" panose="020B0604020202020204" charset="0"/>
              </a:rPr>
              <a:t>) </a:t>
            </a:r>
            <a:r>
              <a:rPr lang="en-US" sz="2000" err="1" smtClean="0">
                <a:latin typeface="Exo 2" panose="020B0604020202020204" charset="0"/>
              </a:rPr>
              <a:t>là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bài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toán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theo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dõi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một</a:t>
            </a:r>
            <a:r>
              <a:rPr lang="en-US" sz="2000" smtClean="0">
                <a:latin typeface="Exo 2" panose="020B0604020202020204" charset="0"/>
              </a:rPr>
              <a:t> hay </a:t>
            </a:r>
            <a:r>
              <a:rPr lang="en-US" sz="2000" err="1" smtClean="0">
                <a:latin typeface="Exo 2" panose="020B0604020202020204" charset="0"/>
              </a:rPr>
              <a:t>nhiều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đối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tượng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theo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thời</a:t>
            </a:r>
            <a:r>
              <a:rPr lang="en-US" sz="2000" smtClean="0">
                <a:latin typeface="Exo 2" panose="020B0604020202020204" charset="0"/>
              </a:rPr>
              <a:t> </a:t>
            </a:r>
            <a:r>
              <a:rPr lang="en-US" sz="2000" err="1" smtClean="0">
                <a:latin typeface="Exo 2" panose="020B0604020202020204" charset="0"/>
              </a:rPr>
              <a:t>gian</a:t>
            </a:r>
            <a:r>
              <a:rPr lang="en-US" sz="2000" smtClean="0">
                <a:latin typeface="Exo 2" panose="020B0604020202020204" charset="0"/>
              </a:rPr>
              <a:t>.</a:t>
            </a:r>
            <a:endParaRPr sz="2000">
              <a:latin typeface="Exo 2" panose="020B0604020202020204" charset="0"/>
            </a:endParaRPr>
          </a:p>
        </p:txBody>
      </p:sp>
      <p:cxnSp>
        <p:nvCxnSpPr>
          <p:cNvPr id="194" name="Google Shape;194;p36"/>
          <p:cNvCxnSpPr/>
          <p:nvPr/>
        </p:nvCxnSpPr>
        <p:spPr>
          <a:xfrm>
            <a:off x="89310" y="11084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i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256" y="1554326"/>
            <a:ext cx="4697075" cy="24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555244"/>
          </a:xfrm>
        </p:spPr>
        <p:txBody>
          <a:bodyPr/>
          <a:lstStyle/>
          <a:p>
            <a:r>
              <a:rPr lang="en-US" smtClean="0"/>
              <a:t>PHÂN LOẠI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 idx="2"/>
          </p:nvPr>
        </p:nvSpPr>
        <p:spPr>
          <a:xfrm>
            <a:off x="1224841" y="1036818"/>
            <a:ext cx="2401228" cy="427500"/>
          </a:xfrm>
        </p:spPr>
        <p:txBody>
          <a:bodyPr>
            <a:normAutofit fontScale="90000"/>
          </a:bodyPr>
          <a:lstStyle/>
          <a:p>
            <a:r>
              <a:rPr lang="en-US" sz="2000"/>
              <a:t/>
            </a:r>
            <a:br>
              <a:rPr lang="en-US" sz="2000"/>
            </a:br>
            <a:r>
              <a:rPr lang="en-US" sz="2000"/>
              <a:t>Theo cách tiếp cận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19433" y="1466850"/>
            <a:ext cx="3252567" cy="2928576"/>
          </a:xfrm>
        </p:spPr>
        <p:txBody>
          <a:bodyPr>
            <a:normAutofit/>
          </a:bodyPr>
          <a:lstStyle/>
          <a:p>
            <a:pPr marL="0" indent="0"/>
            <a:r>
              <a:rPr lang="en-US" sz="1800">
                <a:latin typeface="Exo 2" panose="020B0604020202020204" charset="0"/>
                <a:cs typeface="Times New Roman" panose="02020603050405020304" pitchFamily="18" charset="0"/>
              </a:rPr>
              <a:t>Single Object Tracking </a:t>
            </a:r>
            <a:r>
              <a:rPr lang="en-US" sz="1800" smtClean="0">
                <a:latin typeface="Exo 2" panose="020B0604020202020204" charset="0"/>
                <a:cs typeface="Times New Roman" panose="02020603050405020304" pitchFamily="18" charset="0"/>
              </a:rPr>
              <a:t>–SOT: Theo dõi đơn đối tượng.</a:t>
            </a:r>
          </a:p>
          <a:p>
            <a:pPr marL="0" indent="-91440">
              <a:buFont typeface="Arial" panose="020B0604020202020204" pitchFamily="34" charset="0"/>
              <a:buChar char="•"/>
            </a:pPr>
            <a:endParaRPr lang="en-US" sz="1400" smtClean="0">
              <a:latin typeface="Exo 2" panose="020B060402020202020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>
          <a:xfrm>
            <a:off x="4903010" y="1428750"/>
            <a:ext cx="3488515" cy="2600653"/>
          </a:xfrm>
        </p:spPr>
        <p:txBody>
          <a:bodyPr/>
          <a:lstStyle/>
          <a:p>
            <a:pPr marL="0" indent="-274320" algn="l"/>
            <a:r>
              <a:rPr lang="en-US" sz="1800">
                <a:latin typeface="Exo 2" panose="020B0604020202020204" charset="0"/>
                <a:cs typeface="Times New Roman" panose="02020603050405020304" pitchFamily="18" charset="0"/>
              </a:rPr>
              <a:t>Mutiple Object Tracking – </a:t>
            </a:r>
            <a:r>
              <a:rPr lang="en-US" sz="1800" smtClean="0">
                <a:latin typeface="Exo 2" panose="020B0604020202020204" charset="0"/>
                <a:cs typeface="Times New Roman" panose="02020603050405020304" pitchFamily="18" charset="0"/>
              </a:rPr>
              <a:t>MOT: Theo dõi nhiều đối tượng</a:t>
            </a:r>
          </a:p>
          <a:p>
            <a:pPr algn="l"/>
            <a:endParaRPr lang="en-US" sz="1400" smtClean="0">
              <a:latin typeface="Exo 2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14" y="2310651"/>
            <a:ext cx="2906636" cy="16803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24" y="2301766"/>
            <a:ext cx="3114675" cy="1702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55326" y="180975"/>
            <a:ext cx="5214300" cy="495300"/>
          </a:xfrm>
        </p:spPr>
        <p:txBody>
          <a:bodyPr/>
          <a:lstStyle/>
          <a:p>
            <a:r>
              <a:rPr lang="en-US" smtClean="0"/>
              <a:t>PHÂN LOẠI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5"/>
          </p:nvPr>
        </p:nvSpPr>
        <p:spPr>
          <a:xfrm>
            <a:off x="1145907" y="664955"/>
            <a:ext cx="2703031" cy="427500"/>
          </a:xfrm>
        </p:spPr>
        <p:txBody>
          <a:bodyPr>
            <a:noAutofit/>
          </a:bodyPr>
          <a:lstStyle/>
          <a:p>
            <a:pPr algn="l"/>
            <a:r>
              <a:rPr lang="en-US" sz="2200" smtClean="0"/>
              <a:t>Theo phương </a:t>
            </a:r>
            <a:r>
              <a:rPr lang="en-US" sz="2200" err="1" smtClean="0"/>
              <a:t>pháp</a:t>
            </a:r>
            <a:endParaRPr lang="en-US" sz="2200"/>
          </a:p>
        </p:txBody>
      </p:sp>
      <p:sp>
        <p:nvSpPr>
          <p:cNvPr id="13" name="Subtitle 12"/>
          <p:cNvSpPr>
            <a:spLocks noGrp="1"/>
          </p:cNvSpPr>
          <p:nvPr>
            <p:ph type="subTitle" idx="6"/>
          </p:nvPr>
        </p:nvSpPr>
        <p:spPr>
          <a:xfrm>
            <a:off x="1131143" y="1143001"/>
            <a:ext cx="7393731" cy="859664"/>
          </a:xfrm>
        </p:spPr>
        <p:txBody>
          <a:bodyPr anchor="ctr">
            <a:noAutofit/>
          </a:bodyPr>
          <a:lstStyle/>
          <a:p>
            <a:pPr marL="10287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>
                <a:solidFill>
                  <a:schemeClr val="tx1"/>
                </a:solidFill>
                <a:latin typeface="Exo 2" panose="020B0604020202020204" charset="0"/>
              </a:rPr>
              <a:t>Detection </a:t>
            </a:r>
            <a:r>
              <a:rPr lang="en-US" sz="1800" smtClean="0">
                <a:solidFill>
                  <a:schemeClr val="tx1"/>
                </a:solidFill>
                <a:latin typeface="Exo 2" panose="020B0604020202020204" charset="0"/>
              </a:rPr>
              <a:t>Based Tracking –DBT: Detec đối tượng trước rồi dùng các thuật toán tracking để bám theo đối tượng.</a:t>
            </a:r>
          </a:p>
          <a:p>
            <a:pPr marL="10287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smtClean="0">
                <a:solidFill>
                  <a:schemeClr val="tx1"/>
                </a:solidFill>
                <a:latin typeface="Exo 2" panose="020B0604020202020204" charset="0"/>
              </a:rPr>
              <a:t>Detection Free Tracking – DFT: Coi video như là chuỗi rồi tracking</a:t>
            </a:r>
            <a:endParaRPr lang="en-US" sz="1800">
              <a:solidFill>
                <a:schemeClr val="tx1"/>
              </a:solidFill>
              <a:latin typeface="Exo 2" panose="020B0604020202020204" charset="0"/>
            </a:endParaRPr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1BEDE776-1743-49F3-A383-4E88B2B9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03" y="2295756"/>
            <a:ext cx="4154974" cy="2508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32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96030" y="1487510"/>
            <a:ext cx="7206550" cy="3019182"/>
          </a:xfrm>
        </p:spPr>
        <p:txBody>
          <a:bodyPr anchor="ctr"/>
          <a:lstStyle/>
          <a:p>
            <a:pPr marL="463550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1800" smtClean="0">
                <a:latin typeface="Exo 2" panose="020B0604020202020204" charset="0"/>
              </a:rPr>
              <a:t>Tách </a:t>
            </a:r>
            <a:r>
              <a:rPr lang="en-US" sz="1800">
                <a:latin typeface="Exo 2" panose="020B0604020202020204" charset="0"/>
              </a:rPr>
              <a:t>phần Detection thành bài toán riêng</a:t>
            </a:r>
          </a:p>
          <a:p>
            <a:pPr marL="463550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1800">
                <a:latin typeface="Exo 2" panose="020B0604020202020204" charset="0"/>
              </a:rPr>
              <a:t>L</a:t>
            </a:r>
            <a:r>
              <a:rPr lang="vi-VN" sz="1800">
                <a:latin typeface="Exo 2" panose="020B0604020202020204" charset="0"/>
              </a:rPr>
              <a:t>iên kết các bounding box thu được ở mỗi frame và gán ID</a:t>
            </a:r>
            <a:endParaRPr lang="en-US" sz="1800">
              <a:latin typeface="Exo 2" panose="020B0604020202020204" charset="0"/>
            </a:endParaRPr>
          </a:p>
          <a:p>
            <a:pPr marL="177800" indent="0">
              <a:lnSpc>
                <a:spcPct val="150000"/>
              </a:lnSpc>
              <a:buNone/>
            </a:pPr>
            <a:r>
              <a:rPr lang="en-US" sz="1800" smtClean="0">
                <a:latin typeface="Exo 2" panose="020B0604020202020204" charset="0"/>
              </a:rPr>
              <a:t>=&gt; Q</a:t>
            </a:r>
            <a:r>
              <a:rPr lang="vi-VN" sz="1800" smtClean="0">
                <a:latin typeface="Exo 2" panose="020B0604020202020204" charset="0"/>
              </a:rPr>
              <a:t>uá </a:t>
            </a:r>
            <a:r>
              <a:rPr lang="vi-VN" sz="1800">
                <a:latin typeface="Exo 2" panose="020B0604020202020204" charset="0"/>
              </a:rPr>
              <a:t>trình xử lí với mỗi frame mới như sau:</a:t>
            </a:r>
          </a:p>
          <a:p>
            <a:pPr marL="0" indent="274320">
              <a:lnSpc>
                <a:spcPct val="150000"/>
              </a:lnSpc>
              <a:buNone/>
            </a:pPr>
            <a:r>
              <a:rPr lang="vi-VN" sz="1800" b="1">
                <a:latin typeface="Exo 2" panose="020B0604020202020204" charset="0"/>
              </a:rPr>
              <a:t>Detect</a:t>
            </a:r>
            <a:r>
              <a:rPr lang="vi-VN" sz="1800">
                <a:latin typeface="Exo 2" panose="020B0604020202020204" charset="0"/>
              </a:rPr>
              <a:t>: </a:t>
            </a:r>
            <a:r>
              <a:rPr lang="en-US" sz="1800" smtClean="0">
                <a:latin typeface="Exo 2" panose="020B0604020202020204" charset="0"/>
              </a:rPr>
              <a:t>P</a:t>
            </a:r>
            <a:r>
              <a:rPr lang="vi-VN" sz="1800" smtClean="0">
                <a:latin typeface="Exo 2" panose="020B0604020202020204" charset="0"/>
              </a:rPr>
              <a:t>hát </a:t>
            </a:r>
            <a:r>
              <a:rPr lang="vi-VN" sz="1800">
                <a:latin typeface="Exo 2" panose="020B0604020202020204" charset="0"/>
              </a:rPr>
              <a:t>hiện vị trí các đối </a:t>
            </a:r>
            <a:r>
              <a:rPr lang="vi-VN" sz="1800" smtClean="0">
                <a:latin typeface="Exo 2" panose="020B0604020202020204" charset="0"/>
              </a:rPr>
              <a:t>tượng</a:t>
            </a:r>
            <a:endParaRPr lang="vi-VN" sz="1800">
              <a:latin typeface="Exo 2" panose="020B0604020202020204" charset="0"/>
            </a:endParaRPr>
          </a:p>
          <a:p>
            <a:pPr marL="0" indent="274320">
              <a:lnSpc>
                <a:spcPct val="150000"/>
              </a:lnSpc>
              <a:buNone/>
            </a:pPr>
            <a:r>
              <a:rPr lang="vi-VN" sz="1800" b="1">
                <a:latin typeface="Exo 2" panose="020B0604020202020204" charset="0"/>
              </a:rPr>
              <a:t>Predict</a:t>
            </a:r>
            <a:r>
              <a:rPr lang="vi-VN" sz="1800">
                <a:latin typeface="Exo 2" panose="020B0604020202020204" charset="0"/>
              </a:rPr>
              <a:t>: Dự đoán vị trí mới </a:t>
            </a:r>
            <a:r>
              <a:rPr lang="vi-VN" sz="1800" smtClean="0">
                <a:latin typeface="Exo 2" panose="020B0604020202020204" charset="0"/>
              </a:rPr>
              <a:t>dựa </a:t>
            </a:r>
            <a:r>
              <a:rPr lang="vi-VN" sz="1800">
                <a:latin typeface="Exo 2" panose="020B0604020202020204" charset="0"/>
              </a:rPr>
              <a:t>vào các frame </a:t>
            </a:r>
            <a:r>
              <a:rPr lang="vi-VN" sz="1800" smtClean="0">
                <a:latin typeface="Exo 2" panose="020B0604020202020204" charset="0"/>
              </a:rPr>
              <a:t>trước</a:t>
            </a:r>
            <a:r>
              <a:rPr lang="en-US" sz="1800" smtClean="0">
                <a:latin typeface="Exo 2" panose="020B0604020202020204" charset="0"/>
              </a:rPr>
              <a:t> đó</a:t>
            </a:r>
            <a:endParaRPr lang="vi-VN" sz="1800">
              <a:latin typeface="Exo 2" panose="020B0604020202020204" charset="0"/>
            </a:endParaRPr>
          </a:p>
          <a:p>
            <a:pPr marL="0" indent="274320">
              <a:lnSpc>
                <a:spcPct val="150000"/>
              </a:lnSpc>
              <a:buNone/>
            </a:pPr>
            <a:r>
              <a:rPr lang="vi-VN" sz="1800" b="1">
                <a:latin typeface="Exo 2" panose="020B0604020202020204" charset="0"/>
              </a:rPr>
              <a:t>Associate</a:t>
            </a:r>
            <a:r>
              <a:rPr lang="vi-VN" sz="1800">
                <a:latin typeface="Exo 2" panose="020B0604020202020204" charset="0"/>
              </a:rPr>
              <a:t>: Liên kết các vị trí </a:t>
            </a:r>
            <a:r>
              <a:rPr lang="en-US" sz="1800" smtClean="0">
                <a:latin typeface="Exo 2" panose="020B0604020202020204" charset="0"/>
              </a:rPr>
              <a:t>được phát hiện</a:t>
            </a:r>
            <a:r>
              <a:rPr lang="vi-VN" sz="1800" smtClean="0">
                <a:latin typeface="Exo 2" panose="020B0604020202020204" charset="0"/>
              </a:rPr>
              <a:t> </a:t>
            </a:r>
            <a:r>
              <a:rPr lang="vi-VN" sz="1800">
                <a:latin typeface="Exo 2" panose="020B0604020202020204" charset="0"/>
              </a:rPr>
              <a:t>với các vị trí dự </a:t>
            </a:r>
            <a:r>
              <a:rPr lang="vi-VN" sz="1800" smtClean="0">
                <a:latin typeface="Exo 2" panose="020B0604020202020204" charset="0"/>
              </a:rPr>
              <a:t>đoán</a:t>
            </a:r>
            <a:endParaRPr lang="vi-VN" sz="1800">
              <a:latin typeface="Exo 2" panose="020B0604020202020204" charset="0"/>
            </a:endParaRPr>
          </a:p>
          <a:p>
            <a:endParaRPr lang="en-US"/>
          </a:p>
        </p:txBody>
      </p:sp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45801" y="714800"/>
            <a:ext cx="5214300" cy="7598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</a:rPr>
              <a:t>Detection-Based Tracking (DBT</a:t>
            </a: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</a:rPr>
              <a:t>)</a:t>
            </a:r>
            <a:r>
              <a:rPr lang="en-US" sz="20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</a:rPr>
              <a:t/>
            </a:r>
            <a:br>
              <a:rPr lang="en-US" sz="20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 2" panose="020B0604020202020204" charset="0"/>
              </a:rPr>
            </a:br>
            <a:endParaRPr sz="2000" b="0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43E7767E-967F-4735-8888-259C630272E9}"/>
              </a:ext>
            </a:extLst>
          </p:cNvPr>
          <p:cNvSpPr txBox="1">
            <a:spLocks/>
          </p:cNvSpPr>
          <p:nvPr/>
        </p:nvSpPr>
        <p:spPr>
          <a:xfrm>
            <a:off x="895350" y="371475"/>
            <a:ext cx="7362825" cy="39147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914401" y="4353791"/>
            <a:ext cx="7743824" cy="446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>
                <a:latin typeface="Exo 2" panose="020B0604020202020204" charset="0"/>
              </a:rPr>
              <a:t>HƯỚNG PHÁT TRIỂN CỦA CHƯƠNG TRÌNH THEO DÕI ĐA ĐỐI TƯỢNG</a:t>
            </a:r>
            <a:endParaRPr sz="2000">
              <a:latin typeface="Exo 2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54" y="1281941"/>
            <a:ext cx="5547841" cy="2865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-9221" y="-299149"/>
            <a:ext cx="746729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GIỚI THIỆU MÔ HÌNH YOLO</a:t>
            </a:r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0" y="0"/>
            <a:ext cx="1724892" cy="829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36" name="Google Shape;236;p39"/>
          <p:cNvCxnSpPr/>
          <p:nvPr/>
        </p:nvCxnSpPr>
        <p:spPr>
          <a:xfrm>
            <a:off x="5458580" y="1409891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741704" y="1515025"/>
            <a:ext cx="7475061" cy="3043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smtClean="0">
                <a:latin typeface="Exo 2" panose="020B0604020202020204" charset="0"/>
              </a:rPr>
              <a:t>YOLO(You Only Look Once) là một trong số những thuật toán mạnh mẽ nhất của Object Detection</a:t>
            </a:r>
          </a:p>
          <a:p>
            <a:pPr marL="285750" lvl="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smtClean="0">
                <a:latin typeface="Exo 2" panose="020B0604020202020204" charset="0"/>
              </a:rPr>
              <a:t>Đặc điểm: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>
                <a:latin typeface="Exo 2" panose="020B0604020202020204" charset="0"/>
              </a:rPr>
              <a:t>Chỉ cần nhìn một lần vào ảnh.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smtClean="0">
                <a:latin typeface="Exo 2" panose="020B0604020202020204" charset="0"/>
              </a:rPr>
              <a:t>Tốc độ nhanh nhất trong các mô hình Object Detection.</a:t>
            </a:r>
            <a:endParaRPr sz="1600">
              <a:latin typeface="Exo 2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994</Words>
  <Application>Microsoft Office PowerPoint</Application>
  <PresentationFormat>On-screen Show (16:9)</PresentationFormat>
  <Paragraphs>140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Roboto Condensed Light</vt:lpstr>
      <vt:lpstr>Nunito Light</vt:lpstr>
      <vt:lpstr>Roboto Condensed</vt:lpstr>
      <vt:lpstr>Cambria Math</vt:lpstr>
      <vt:lpstr>Arial</vt:lpstr>
      <vt:lpstr>Times New Roman</vt:lpstr>
      <vt:lpstr>Exo 2</vt:lpstr>
      <vt:lpstr>Fira Sans Extra Condensed Medium</vt:lpstr>
      <vt:lpstr>Wingdings</vt:lpstr>
      <vt:lpstr>Calibri</vt:lpstr>
      <vt:lpstr>Tech Newsletter XL by Slidesgo</vt:lpstr>
      <vt:lpstr>PowerPoint Presentation</vt:lpstr>
      <vt:lpstr>MỤC TIÊU NGHIÊN CỨU</vt:lpstr>
      <vt:lpstr>NỘI DUNG</vt:lpstr>
      <vt:lpstr>TỔNG QUAN VỀ BÀI TOÁN Multiple Object Tracking - MOT</vt:lpstr>
      <vt:lpstr>PHÂN LOẠI</vt:lpstr>
      <vt:lpstr>PHÂN LOẠI</vt:lpstr>
      <vt:lpstr>Detection-Based Tracking (DBT) </vt:lpstr>
      <vt:lpstr>PowerPoint Presentation</vt:lpstr>
      <vt:lpstr>GIỚI THIỆU MÔ HÌNH YOLO</vt:lpstr>
      <vt:lpstr>Cấu trúc YOLO</vt:lpstr>
      <vt:lpstr>Cách hoạt động</vt:lpstr>
      <vt:lpstr>Cách hoạt động</vt:lpstr>
      <vt:lpstr>PowerPoint Presentation</vt:lpstr>
      <vt:lpstr>GIỚI THIỆU CÁC THUẬT TOÁN TRACKING</vt:lpstr>
      <vt:lpstr>GIỚI THIỆU THUẬT TOÁN SORT</vt:lpstr>
      <vt:lpstr>Thuật toán Hungarian </vt:lpstr>
      <vt:lpstr>Bộ lọc Kalman </vt:lpstr>
      <vt:lpstr>Bộ lọc Kalman </vt:lpstr>
      <vt:lpstr>GIỚI THIỆU THUẬT TOÁN DeepSORT</vt:lpstr>
      <vt:lpstr>GIỚI THIỆU THUẬT TOÁN DeepSORT</vt:lpstr>
      <vt:lpstr>Luồng xử lý của DeepSORT</vt:lpstr>
      <vt:lpstr>Luồng xử lý của DeepSORT</vt:lpstr>
      <vt:lpstr>CÀI ĐẶT VÀ THỬ NGHIỆM</vt:lpstr>
      <vt:lpstr>ĐÁNH GIÁ VÀ HƯỚNG PHÁT TRIỂN</vt:lpstr>
      <vt:lpstr>CẢM ƠN THẦY CÔ VÀ CÁC BẠN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Duc Trung</dc:creator>
  <cp:lastModifiedBy>Quyet Nguyen</cp:lastModifiedBy>
  <cp:revision>109</cp:revision>
  <dcterms:modified xsi:type="dcterms:W3CDTF">2022-05-19T01:19:14Z</dcterms:modified>
</cp:coreProperties>
</file>